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15"/>
  </p:notesMasterIdLst>
  <p:sldIdLst>
    <p:sldId id="256" r:id="rId5"/>
    <p:sldId id="282" r:id="rId6"/>
    <p:sldId id="294" r:id="rId7"/>
    <p:sldId id="281" r:id="rId8"/>
    <p:sldId id="295" r:id="rId9"/>
    <p:sldId id="296" r:id="rId10"/>
    <p:sldId id="290" r:id="rId11"/>
    <p:sldId id="297" r:id="rId12"/>
    <p:sldId id="286" r:id="rId13"/>
    <p:sldId id="265" r:id="rId14"/>
  </p:sldIdLst>
  <p:sldSz cx="6858000" cy="9906000" type="A4"/>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551"/>
    <a:srgbClr val="BE1E2D"/>
    <a:srgbClr val="44536A"/>
    <a:srgbClr val="47BC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94D6DD-3E9C-4D98-9F9A-53FEE248365E}" v="439" dt="2024-06-06T13:40:38.4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82" autoAdjust="0"/>
    <p:restoredTop sz="94556"/>
  </p:normalViewPr>
  <p:slideViewPr>
    <p:cSldViewPr snapToGrid="0" snapToObjects="1">
      <p:cViewPr varScale="1">
        <p:scale>
          <a:sx n="55" d="100"/>
          <a:sy n="55" d="100"/>
        </p:scale>
        <p:origin x="1944" y="32"/>
      </p:cViewPr>
      <p:guideLst>
        <p:guide orient="horz" pos="3120"/>
        <p:guide pos="2160"/>
      </p:guideLst>
    </p:cSldViewPr>
  </p:slideViewPr>
  <p:notesTextViewPr>
    <p:cViewPr>
      <p:scale>
        <a:sx n="1" d="1"/>
        <a:sy n="1" d="1"/>
      </p:scale>
      <p:origin x="0" y="0"/>
    </p:cViewPr>
  </p:notesTextViewPr>
  <p:sorterViewPr>
    <p:cViewPr>
      <p:scale>
        <a:sx n="100" d="100"/>
        <a:sy n="100" d="100"/>
      </p:scale>
      <p:origin x="0" y="1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913"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3270" y="0"/>
            <a:ext cx="2887913" cy="496888"/>
          </a:xfrm>
          <a:prstGeom prst="rect">
            <a:avLst/>
          </a:prstGeom>
        </p:spPr>
        <p:txBody>
          <a:bodyPr vert="horz" lIns="91440" tIns="45720" rIns="91440" bIns="45720" rtlCol="0"/>
          <a:lstStyle>
            <a:lvl1pPr algn="r">
              <a:defRPr sz="1200"/>
            </a:lvl1pPr>
          </a:lstStyle>
          <a:p>
            <a:fld id="{1762B692-CE90-4EAC-BFD2-9EDE294D2F2F}" type="datetimeFigureOut">
              <a:rPr lang="en-GB" smtClean="0"/>
              <a:t>10/06/2024</a:t>
            </a:fld>
            <a:endParaRPr lang="en-GB"/>
          </a:p>
        </p:txBody>
      </p:sp>
      <p:sp>
        <p:nvSpPr>
          <p:cNvPr id="4" name="Slide Image Placeholder 3"/>
          <p:cNvSpPr>
            <a:spLocks noGrp="1" noRot="1" noChangeAspect="1"/>
          </p:cNvSpPr>
          <p:nvPr>
            <p:ph type="sldImg" idx="2"/>
          </p:nvPr>
        </p:nvSpPr>
        <p:spPr>
          <a:xfrm>
            <a:off x="2043113" y="744538"/>
            <a:ext cx="2576512"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5963" y="4714876"/>
            <a:ext cx="5330813" cy="44672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164"/>
            <a:ext cx="2887913"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3270" y="9428164"/>
            <a:ext cx="2887913" cy="496887"/>
          </a:xfrm>
          <a:prstGeom prst="rect">
            <a:avLst/>
          </a:prstGeom>
        </p:spPr>
        <p:txBody>
          <a:bodyPr vert="horz" lIns="91440" tIns="45720" rIns="91440" bIns="45720" rtlCol="0" anchor="b"/>
          <a:lstStyle>
            <a:lvl1pPr algn="r">
              <a:defRPr sz="1200"/>
            </a:lvl1pPr>
          </a:lstStyle>
          <a:p>
            <a:fld id="{1F2C1913-57C3-4812-AF41-552057859810}" type="slidenum">
              <a:rPr lang="en-GB" smtClean="0"/>
              <a:t>‹#›</a:t>
            </a:fld>
            <a:endParaRPr lang="en-GB"/>
          </a:p>
        </p:txBody>
      </p:sp>
    </p:spTree>
    <p:extLst>
      <p:ext uri="{BB962C8B-B14F-4D97-AF65-F5344CB8AC3E}">
        <p14:creationId xmlns:p14="http://schemas.microsoft.com/office/powerpoint/2010/main" val="2464755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8DC6B7-A6FC-F24B-9ADC-7DE165EB048A}"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D4D2E-D2F9-A341-A8FB-460C40C2B164}" type="slidenum">
              <a:rPr lang="en-US" smtClean="0"/>
              <a:t>‹#›</a:t>
            </a:fld>
            <a:endParaRPr lang="en-US"/>
          </a:p>
        </p:txBody>
      </p:sp>
    </p:spTree>
    <p:extLst>
      <p:ext uri="{BB962C8B-B14F-4D97-AF65-F5344CB8AC3E}">
        <p14:creationId xmlns:p14="http://schemas.microsoft.com/office/powerpoint/2010/main" val="301964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C6B7-A6FC-F24B-9ADC-7DE165EB048A}"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D4D2E-D2F9-A341-A8FB-460C40C2B164}" type="slidenum">
              <a:rPr lang="en-US" smtClean="0"/>
              <a:t>‹#›</a:t>
            </a:fld>
            <a:endParaRPr lang="en-US"/>
          </a:p>
        </p:txBody>
      </p:sp>
    </p:spTree>
    <p:extLst>
      <p:ext uri="{BB962C8B-B14F-4D97-AF65-F5344CB8AC3E}">
        <p14:creationId xmlns:p14="http://schemas.microsoft.com/office/powerpoint/2010/main" val="16396011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C6B7-A6FC-F24B-9ADC-7DE165EB048A}"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D4D2E-D2F9-A341-A8FB-460C40C2B164}" type="slidenum">
              <a:rPr lang="en-US" smtClean="0"/>
              <a:t>‹#›</a:t>
            </a:fld>
            <a:endParaRPr lang="en-US"/>
          </a:p>
        </p:txBody>
      </p:sp>
    </p:spTree>
    <p:extLst>
      <p:ext uri="{BB962C8B-B14F-4D97-AF65-F5344CB8AC3E}">
        <p14:creationId xmlns:p14="http://schemas.microsoft.com/office/powerpoint/2010/main" val="265613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8DC6B7-A6FC-F24B-9ADC-7DE165EB048A}"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D4D2E-D2F9-A341-A8FB-460C40C2B164}" type="slidenum">
              <a:rPr lang="en-US" smtClean="0"/>
              <a:t>‹#›</a:t>
            </a:fld>
            <a:endParaRPr lang="en-US"/>
          </a:p>
        </p:txBody>
      </p:sp>
    </p:spTree>
    <p:extLst>
      <p:ext uri="{BB962C8B-B14F-4D97-AF65-F5344CB8AC3E}">
        <p14:creationId xmlns:p14="http://schemas.microsoft.com/office/powerpoint/2010/main" val="606249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8DC6B7-A6FC-F24B-9ADC-7DE165EB048A}"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7D4D2E-D2F9-A341-A8FB-460C40C2B164}" type="slidenum">
              <a:rPr lang="en-US" smtClean="0"/>
              <a:t>‹#›</a:t>
            </a:fld>
            <a:endParaRPr lang="en-US"/>
          </a:p>
        </p:txBody>
      </p:sp>
    </p:spTree>
    <p:extLst>
      <p:ext uri="{BB962C8B-B14F-4D97-AF65-F5344CB8AC3E}">
        <p14:creationId xmlns:p14="http://schemas.microsoft.com/office/powerpoint/2010/main" val="1578336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8DC6B7-A6FC-F24B-9ADC-7DE165EB048A}"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D4D2E-D2F9-A341-A8FB-460C40C2B164}" type="slidenum">
              <a:rPr lang="en-US" smtClean="0"/>
              <a:t>‹#›</a:t>
            </a:fld>
            <a:endParaRPr lang="en-US"/>
          </a:p>
        </p:txBody>
      </p:sp>
    </p:spTree>
    <p:extLst>
      <p:ext uri="{BB962C8B-B14F-4D97-AF65-F5344CB8AC3E}">
        <p14:creationId xmlns:p14="http://schemas.microsoft.com/office/powerpoint/2010/main" val="1391715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8DC6B7-A6FC-F24B-9ADC-7DE165EB048A}" type="datetimeFigureOut">
              <a:rPr lang="en-US" smtClean="0"/>
              <a:t>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7D4D2E-D2F9-A341-A8FB-460C40C2B164}" type="slidenum">
              <a:rPr lang="en-US" smtClean="0"/>
              <a:t>‹#›</a:t>
            </a:fld>
            <a:endParaRPr lang="en-US"/>
          </a:p>
        </p:txBody>
      </p:sp>
    </p:spTree>
    <p:extLst>
      <p:ext uri="{BB962C8B-B14F-4D97-AF65-F5344CB8AC3E}">
        <p14:creationId xmlns:p14="http://schemas.microsoft.com/office/powerpoint/2010/main" val="178222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8DC6B7-A6FC-F24B-9ADC-7DE165EB048A}" type="datetimeFigureOut">
              <a:rPr lang="en-US" smtClean="0"/>
              <a:t>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7D4D2E-D2F9-A341-A8FB-460C40C2B164}" type="slidenum">
              <a:rPr lang="en-US" smtClean="0"/>
              <a:t>‹#›</a:t>
            </a:fld>
            <a:endParaRPr lang="en-US"/>
          </a:p>
        </p:txBody>
      </p:sp>
    </p:spTree>
    <p:extLst>
      <p:ext uri="{BB962C8B-B14F-4D97-AF65-F5344CB8AC3E}">
        <p14:creationId xmlns:p14="http://schemas.microsoft.com/office/powerpoint/2010/main" val="1801454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8DC6B7-A6FC-F24B-9ADC-7DE165EB048A}" type="datetimeFigureOut">
              <a:rPr lang="en-US" smtClean="0"/>
              <a:t>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7D4D2E-D2F9-A341-A8FB-460C40C2B164}" type="slidenum">
              <a:rPr lang="en-US" smtClean="0"/>
              <a:t>‹#›</a:t>
            </a:fld>
            <a:endParaRPr lang="en-US"/>
          </a:p>
        </p:txBody>
      </p:sp>
    </p:spTree>
    <p:extLst>
      <p:ext uri="{BB962C8B-B14F-4D97-AF65-F5344CB8AC3E}">
        <p14:creationId xmlns:p14="http://schemas.microsoft.com/office/powerpoint/2010/main" val="1822267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78DC6B7-A6FC-F24B-9ADC-7DE165EB048A}"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D4D2E-D2F9-A341-A8FB-460C40C2B164}" type="slidenum">
              <a:rPr lang="en-US" smtClean="0"/>
              <a:t>‹#›</a:t>
            </a:fld>
            <a:endParaRPr lang="en-US"/>
          </a:p>
        </p:txBody>
      </p:sp>
    </p:spTree>
    <p:extLst>
      <p:ext uri="{BB962C8B-B14F-4D97-AF65-F5344CB8AC3E}">
        <p14:creationId xmlns:p14="http://schemas.microsoft.com/office/powerpoint/2010/main" val="1581985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78DC6B7-A6FC-F24B-9ADC-7DE165EB048A}"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7D4D2E-D2F9-A341-A8FB-460C40C2B164}" type="slidenum">
              <a:rPr lang="en-US" smtClean="0"/>
              <a:t>‹#›</a:t>
            </a:fld>
            <a:endParaRPr lang="en-US"/>
          </a:p>
        </p:txBody>
      </p:sp>
    </p:spTree>
    <p:extLst>
      <p:ext uri="{BB962C8B-B14F-4D97-AF65-F5344CB8AC3E}">
        <p14:creationId xmlns:p14="http://schemas.microsoft.com/office/powerpoint/2010/main" val="4425760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378DC6B7-A6FC-F24B-9ADC-7DE165EB048A}" type="datetimeFigureOut">
              <a:rPr lang="en-US" smtClean="0"/>
              <a:t>6/10/2024</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787D4D2E-D2F9-A341-A8FB-460C40C2B164}" type="slidenum">
              <a:rPr lang="en-US" smtClean="0"/>
              <a:t>‹#›</a:t>
            </a:fld>
            <a:endParaRPr lang="en-US"/>
          </a:p>
        </p:txBody>
      </p:sp>
      <p:sp>
        <p:nvSpPr>
          <p:cNvPr id="8" name="TextBox 7">
            <a:extLst>
              <a:ext uri="{FF2B5EF4-FFF2-40B4-BE49-F238E27FC236}">
                <a16:creationId xmlns:a16="http://schemas.microsoft.com/office/drawing/2014/main" id="{CFA5800C-6A76-4E07-B0DC-2E88570BB6A0}"/>
              </a:ext>
            </a:extLst>
          </p:cNvPr>
          <p:cNvSpPr txBox="1"/>
          <p:nvPr userDrawn="1">
            <p:extLst>
              <p:ext uri="{1162E1C5-73C7-4A58-AE30-91384D911F3F}">
                <p184:classification xmlns:p184="http://schemas.microsoft.com/office/powerpoint/2018/4/main" val="ftr"/>
              </p:ext>
            </p:extLst>
          </p:nvPr>
        </p:nvSpPr>
        <p:spPr>
          <a:xfrm>
            <a:off x="3198813" y="97536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8146525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toploansharks.co.uk/vicious-loan-shark-who-kidnapped-borrower-and-broke-his-jaw-is-jailed-for-seven-years/" TargetMode="External"/><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http://www.stoploansharks.co.uk/social-media-toolkit-3-2/" TargetMode="External"/><Relationship Id="rId3" Type="http://schemas.openxmlformats.org/officeDocument/2006/relationships/image" Target="../media/image1.emf"/><Relationship Id="rId7" Type="http://schemas.openxmlformats.org/officeDocument/2006/relationships/image" Target="../media/image71.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hyperlink" Target="https://emojipedia.org/telephone/" TargetMode="External"/><Relationship Id="rId5" Type="http://schemas.openxmlformats.org/officeDocument/2006/relationships/hyperlink" Target="mailto:reportaloanshark@stoploansharks.gov.uk" TargetMode="External"/><Relationship Id="rId10" Type="http://schemas.microsoft.com/office/2007/relationships/hdphoto" Target="../media/hdphoto1.wdp"/><Relationship Id="rId4" Type="http://schemas.openxmlformats.org/officeDocument/2006/relationships/image" Target="../media/image70.JP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hyperlink" Target="https://www.stoploansharks.co.uk/news/" TargetMode="Externa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1.emf"/><Relationship Id="rId7"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hyperlink" Target="mailto:catherine.wohlers@birmingham.gov.uk" TargetMode="External"/><Relationship Id="rId5" Type="http://schemas.openxmlformats.org/officeDocument/2006/relationships/image" Target="../media/image7.jpg"/><Relationship Id="rId10" Type="http://schemas.openxmlformats.org/officeDocument/2006/relationships/image" Target="../media/image11.png"/><Relationship Id="rId4" Type="http://schemas.openxmlformats.org/officeDocument/2006/relationships/hyperlink" Target="https://www.stoploansharks.co.uk/partner-recognition-programme/" TargetMode="External"/><Relationship Id="rId9" Type="http://schemas.openxmlformats.org/officeDocument/2006/relationships/hyperlink" Target="https://responsiblefinance.org.uk/"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emf"/><Relationship Id="rId7" Type="http://schemas.openxmlformats.org/officeDocument/2006/relationships/image" Target="../media/image15.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emf"/><Relationship Id="rId7" Type="http://schemas.openxmlformats.org/officeDocument/2006/relationships/image" Target="../media/image21.jp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s>
</file>

<file path=ppt/slides/_rels/slide6.xml.rels><?xml version="1.0" encoding="UTF-8" standalone="yes"?>
<Relationships xmlns="http://schemas.openxmlformats.org/package/2006/relationships"><Relationship Id="rId8" Type="http://schemas.openxmlformats.org/officeDocument/2006/relationships/image" Target="../media/image30.jpg"/><Relationship Id="rId13" Type="http://schemas.openxmlformats.org/officeDocument/2006/relationships/image" Target="../media/image35.jpg"/><Relationship Id="rId3" Type="http://schemas.openxmlformats.org/officeDocument/2006/relationships/image" Target="../media/image1.emf"/><Relationship Id="rId7" Type="http://schemas.openxmlformats.org/officeDocument/2006/relationships/image" Target="../media/image29.jpg"/><Relationship Id="rId12" Type="http://schemas.openxmlformats.org/officeDocument/2006/relationships/image" Target="../media/image34.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8.jpeg"/><Relationship Id="rId11" Type="http://schemas.openxmlformats.org/officeDocument/2006/relationships/image" Target="../media/image33.jpg"/><Relationship Id="rId5" Type="http://schemas.openxmlformats.org/officeDocument/2006/relationships/image" Target="../media/image27.jpg"/><Relationship Id="rId15" Type="http://schemas.openxmlformats.org/officeDocument/2006/relationships/image" Target="../media/image37.jpeg"/><Relationship Id="rId10" Type="http://schemas.openxmlformats.org/officeDocument/2006/relationships/image" Target="../media/image32.jpg"/><Relationship Id="rId4" Type="http://schemas.openxmlformats.org/officeDocument/2006/relationships/image" Target="../media/image26.jpg"/><Relationship Id="rId9" Type="http://schemas.openxmlformats.org/officeDocument/2006/relationships/image" Target="../media/image31.jpg"/><Relationship Id="rId14" Type="http://schemas.openxmlformats.org/officeDocument/2006/relationships/image" Target="../media/image36.jpg"/></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hyperlink" Target="https://emojipedia.org/telephone/" TargetMode="External"/><Relationship Id="rId4" Type="http://schemas.openxmlformats.org/officeDocument/2006/relationships/hyperlink" Target="mailto:reportaloanshark@stoploansharks.gov.uk"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1.emf"/><Relationship Id="rId21" Type="http://schemas.openxmlformats.org/officeDocument/2006/relationships/image" Target="../media/image58.jpg"/><Relationship Id="rId7" Type="http://schemas.openxmlformats.org/officeDocument/2006/relationships/image" Target="../media/image44.png"/><Relationship Id="rId12" Type="http://schemas.openxmlformats.org/officeDocument/2006/relationships/image" Target="../media/image49.png"/><Relationship Id="rId17" Type="http://schemas.openxmlformats.org/officeDocument/2006/relationships/image" Target="../media/image54.png"/><Relationship Id="rId25" Type="http://schemas.openxmlformats.org/officeDocument/2006/relationships/image" Target="../media/image62.png"/><Relationship Id="rId2" Type="http://schemas.openxmlformats.org/officeDocument/2006/relationships/image" Target="../media/image5.png"/><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1.png"/><Relationship Id="rId32" Type="http://schemas.openxmlformats.org/officeDocument/2006/relationships/image" Target="../media/image69.png"/><Relationship Id="rId5" Type="http://schemas.openxmlformats.org/officeDocument/2006/relationships/image" Target="../media/image42.jp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10" Type="http://schemas.openxmlformats.org/officeDocument/2006/relationships/image" Target="../media/image47.png"/><Relationship Id="rId19" Type="http://schemas.openxmlformats.org/officeDocument/2006/relationships/image" Target="../media/image56.png"/><Relationship Id="rId31" Type="http://schemas.openxmlformats.org/officeDocument/2006/relationships/image" Target="../media/image68.png"/><Relationship Id="rId4" Type="http://schemas.openxmlformats.org/officeDocument/2006/relationships/image" Target="../media/image41.jp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png"/><Relationship Id="rId27" Type="http://schemas.openxmlformats.org/officeDocument/2006/relationships/image" Target="../media/image64.jpg"/><Relationship Id="rId30"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3551"/>
        </a:solidFill>
        <a:effectLst/>
      </p:bgPr>
    </p:bg>
    <p:spTree>
      <p:nvGrpSpPr>
        <p:cNvPr id="1" name=""/>
        <p:cNvGrpSpPr/>
        <p:nvPr/>
      </p:nvGrpSpPr>
      <p:grpSpPr>
        <a:xfrm>
          <a:off x="0" y="0"/>
          <a:ext cx="0" cy="0"/>
          <a:chOff x="0" y="0"/>
          <a:chExt cx="0" cy="0"/>
        </a:xfrm>
      </p:grpSpPr>
      <p:sp>
        <p:nvSpPr>
          <p:cNvPr id="12" name="Rectangle 11"/>
          <p:cNvSpPr/>
          <p:nvPr/>
        </p:nvSpPr>
        <p:spPr>
          <a:xfrm>
            <a:off x="0" y="0"/>
            <a:ext cx="6858000" cy="1390650"/>
          </a:xfrm>
          <a:prstGeom prst="rect">
            <a:avLst/>
          </a:prstGeom>
          <a:solidFill>
            <a:srgbClr val="103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4686615" y="309437"/>
            <a:ext cx="0" cy="1013265"/>
          </a:xfrm>
          <a:prstGeom prst="line">
            <a:avLst/>
          </a:prstGeom>
          <a:ln>
            <a:solidFill>
              <a:srgbClr val="3BBDD3"/>
            </a:solidFill>
          </a:ln>
          <a:effectLst/>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23888" y="571378"/>
            <a:ext cx="3829050" cy="587121"/>
          </a:xfrm>
          <a:prstGeom prst="rect">
            <a:avLst/>
          </a:prstGeom>
        </p:spPr>
      </p:pic>
      <p:sp>
        <p:nvSpPr>
          <p:cNvPr id="13" name="TextBox 12"/>
          <p:cNvSpPr txBox="1"/>
          <p:nvPr/>
        </p:nvSpPr>
        <p:spPr>
          <a:xfrm>
            <a:off x="4724674" y="983613"/>
            <a:ext cx="2204720" cy="307777"/>
          </a:xfrm>
          <a:prstGeom prst="rect">
            <a:avLst/>
          </a:prstGeom>
          <a:noFill/>
        </p:spPr>
        <p:txBody>
          <a:bodyPr wrap="square" rtlCol="0">
            <a:spAutoFit/>
          </a:bodyPr>
          <a:lstStyle/>
          <a:p>
            <a:r>
              <a:rPr lang="en-US" sz="1400" dirty="0">
                <a:solidFill>
                  <a:schemeClr val="bg1"/>
                </a:solidFill>
                <a:latin typeface="Arial" charset="0"/>
                <a:ea typeface="Arial" charset="0"/>
                <a:cs typeface="Arial" charset="0"/>
              </a:rPr>
              <a:t>Spring/summer 2024 </a:t>
            </a:r>
          </a:p>
        </p:txBody>
      </p:sp>
      <p:sp>
        <p:nvSpPr>
          <p:cNvPr id="15" name="TextBox 14"/>
          <p:cNvSpPr txBox="1"/>
          <p:nvPr/>
        </p:nvSpPr>
        <p:spPr>
          <a:xfrm>
            <a:off x="4715191" y="372159"/>
            <a:ext cx="3342640" cy="646331"/>
          </a:xfrm>
          <a:prstGeom prst="rect">
            <a:avLst/>
          </a:prstGeom>
          <a:noFill/>
        </p:spPr>
        <p:txBody>
          <a:bodyPr wrap="square" rtlCol="0">
            <a:spAutoFit/>
          </a:bodyPr>
          <a:lstStyle/>
          <a:p>
            <a:r>
              <a:rPr lang="en-US" b="1" dirty="0">
                <a:solidFill>
                  <a:srgbClr val="3BBDD3"/>
                </a:solidFill>
                <a:latin typeface="Arial" charset="0"/>
                <a:ea typeface="Arial" charset="0"/>
                <a:cs typeface="Arial" charset="0"/>
              </a:rPr>
              <a:t>NATIONAL</a:t>
            </a:r>
          </a:p>
          <a:p>
            <a:r>
              <a:rPr lang="en-US" b="1" dirty="0">
                <a:solidFill>
                  <a:srgbClr val="3BBDD3"/>
                </a:solidFill>
                <a:latin typeface="Arial" charset="0"/>
                <a:ea typeface="Arial" charset="0"/>
                <a:cs typeface="Arial" charset="0"/>
              </a:rPr>
              <a:t>NEWSLETTER</a:t>
            </a:r>
          </a:p>
        </p:txBody>
      </p:sp>
      <p:sp>
        <p:nvSpPr>
          <p:cNvPr id="20" name="Rectangle 19"/>
          <p:cNvSpPr/>
          <p:nvPr/>
        </p:nvSpPr>
        <p:spPr>
          <a:xfrm>
            <a:off x="185219" y="8253823"/>
            <a:ext cx="6581901" cy="430887"/>
          </a:xfrm>
          <a:prstGeom prst="rect">
            <a:avLst/>
          </a:prstGeom>
        </p:spPr>
        <p:txBody>
          <a:bodyPr wrap="square">
            <a:spAutoFit/>
          </a:bodyPr>
          <a:lstStyle/>
          <a:p>
            <a:pPr algn="just" fontAlgn="base"/>
            <a:endParaRPr lang="en-GB" sz="1100" dirty="0">
              <a:solidFill>
                <a:schemeClr val="bg1"/>
              </a:solidFill>
            </a:endParaRPr>
          </a:p>
          <a:p>
            <a:pPr algn="just" fontAlgn="base"/>
            <a:endParaRPr lang="en-GB" sz="1100" dirty="0">
              <a:solidFill>
                <a:schemeClr val="bg1"/>
              </a:solidFill>
            </a:endParaRPr>
          </a:p>
        </p:txBody>
      </p:sp>
      <p:sp>
        <p:nvSpPr>
          <p:cNvPr id="18" name="TextBox 17">
            <a:extLst>
              <a:ext uri="{FF2B5EF4-FFF2-40B4-BE49-F238E27FC236}">
                <a16:creationId xmlns:a16="http://schemas.microsoft.com/office/drawing/2014/main" id="{2E453387-AFDD-46C1-B249-3636F938ADC9}"/>
              </a:ext>
            </a:extLst>
          </p:cNvPr>
          <p:cNvSpPr txBox="1"/>
          <p:nvPr/>
        </p:nvSpPr>
        <p:spPr>
          <a:xfrm>
            <a:off x="47181" y="1369843"/>
            <a:ext cx="6719939" cy="954107"/>
          </a:xfrm>
          <a:prstGeom prst="rect">
            <a:avLst/>
          </a:prstGeom>
          <a:noFill/>
        </p:spPr>
        <p:txBody>
          <a:bodyPr wrap="square" rtlCol="0">
            <a:spAutoFit/>
          </a:bodyPr>
          <a:lstStyle/>
          <a:p>
            <a:pPr algn="ctr"/>
            <a:r>
              <a:rPr lang="en-GB" sz="2800" b="1" dirty="0">
                <a:solidFill>
                  <a:schemeClr val="bg1"/>
                </a:solidFill>
                <a:latin typeface="Arial" panose="020B0604020202020204" pitchFamily="34" charset="0"/>
                <a:cs typeface="Arial" panose="020B0604020202020204" pitchFamily="34" charset="0"/>
              </a:rPr>
              <a:t>Two landmark cases mark 20</a:t>
            </a:r>
            <a:r>
              <a:rPr lang="en-GB" sz="2800" b="1" baseline="30000" dirty="0">
                <a:solidFill>
                  <a:schemeClr val="bg1"/>
                </a:solidFill>
                <a:latin typeface="Arial" panose="020B0604020202020204" pitchFamily="34" charset="0"/>
                <a:cs typeface="Arial" panose="020B0604020202020204" pitchFamily="34" charset="0"/>
              </a:rPr>
              <a:t>th</a:t>
            </a:r>
            <a:r>
              <a:rPr lang="en-GB" sz="2800" b="1" dirty="0">
                <a:solidFill>
                  <a:schemeClr val="bg1"/>
                </a:solidFill>
                <a:latin typeface="Arial" panose="020B0604020202020204" pitchFamily="34" charset="0"/>
                <a:cs typeface="Arial" panose="020B0604020202020204" pitchFamily="34" charset="0"/>
              </a:rPr>
              <a:t> anniversary year for Stop Loan Sharks</a:t>
            </a:r>
          </a:p>
        </p:txBody>
      </p:sp>
      <p:sp>
        <p:nvSpPr>
          <p:cNvPr id="8" name="Rectangle 7">
            <a:extLst>
              <a:ext uri="{FF2B5EF4-FFF2-40B4-BE49-F238E27FC236}">
                <a16:creationId xmlns:a16="http://schemas.microsoft.com/office/drawing/2014/main" id="{9CF2E93C-9A13-4CCB-96FC-0A1DCA24D072}"/>
              </a:ext>
            </a:extLst>
          </p:cNvPr>
          <p:cNvSpPr/>
          <p:nvPr/>
        </p:nvSpPr>
        <p:spPr>
          <a:xfrm>
            <a:off x="2470149" y="2481578"/>
            <a:ext cx="4384181" cy="2225442"/>
          </a:xfrm>
          <a:prstGeom prst="rect">
            <a:avLst/>
          </a:prstGeom>
        </p:spPr>
        <p:txBody>
          <a:bodyPr wrap="square" numCol="2" spcCol="180000">
            <a:spAutoFit/>
          </a:bodyPr>
          <a:lstStyle/>
          <a:p>
            <a:pPr algn="just"/>
            <a:r>
              <a:rPr lang="en-GB" sz="1000" dirty="0">
                <a:solidFill>
                  <a:schemeClr val="bg1"/>
                </a:solidFill>
                <a:latin typeface="Arial" panose="020B0604020202020204" pitchFamily="34" charset="0"/>
                <a:cs typeface="Arial" panose="020B0604020202020204" pitchFamily="34" charset="0"/>
              </a:rPr>
              <a:t>2024 marks the 20</a:t>
            </a:r>
            <a:r>
              <a:rPr lang="en-GB" sz="1000" baseline="30000" dirty="0">
                <a:solidFill>
                  <a:schemeClr val="bg1"/>
                </a:solidFill>
                <a:latin typeface="Arial" panose="020B0604020202020204" pitchFamily="34" charset="0"/>
                <a:cs typeface="Arial" panose="020B0604020202020204" pitchFamily="34" charset="0"/>
              </a:rPr>
              <a:t>th</a:t>
            </a:r>
            <a:r>
              <a:rPr lang="en-GB" sz="1000" dirty="0">
                <a:solidFill>
                  <a:schemeClr val="bg1"/>
                </a:solidFill>
                <a:latin typeface="Arial" panose="020B0604020202020204" pitchFamily="34" charset="0"/>
                <a:cs typeface="Arial" panose="020B0604020202020204" pitchFamily="34" charset="0"/>
              </a:rPr>
              <a:t> anniversary of the England Illegal Money Lending Team, or Stop Loan Sharks.</a:t>
            </a:r>
          </a:p>
          <a:p>
            <a:pPr algn="just"/>
            <a:r>
              <a:rPr lang="en-GB" sz="1000" dirty="0">
                <a:solidFill>
                  <a:schemeClr val="bg1"/>
                </a:solidFill>
                <a:latin typeface="Arial" panose="020B0604020202020204" pitchFamily="34" charset="0"/>
                <a:cs typeface="Arial" panose="020B0604020202020204" pitchFamily="34" charset="0"/>
              </a:rPr>
              <a:t>The year has already seen two landmark cases – one which saw one of the highest ever amounts confiscated following a Proceeds of Crime hearing and one of the longest sentences handed to a loan shark.</a:t>
            </a:r>
          </a:p>
          <a:p>
            <a:pPr algn="just"/>
            <a:r>
              <a:rPr lang="en-GB" sz="1000" dirty="0">
                <a:solidFill>
                  <a:schemeClr val="bg1"/>
                </a:solidFill>
                <a:latin typeface="Arial" panose="020B0604020202020204" pitchFamily="34" charset="0"/>
                <a:cs typeface="Arial" panose="020B0604020202020204" pitchFamily="34" charset="0"/>
              </a:rPr>
              <a:t>We have also had Stop Loan Sharks Week which saw some amazing figures.</a:t>
            </a:r>
          </a:p>
          <a:p>
            <a:pPr algn="just"/>
            <a:r>
              <a:rPr lang="en-GB" sz="1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At least 520 partner organisations downloaded our social media toolkit and shared posts online.</a:t>
            </a:r>
          </a:p>
          <a:p>
            <a:pPr algn="just"/>
            <a:r>
              <a:rPr lang="en-GB" sz="1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Many also used our specially-themed blog for newsletters and websites to make sure the message reached clients who may be at risk.</a:t>
            </a:r>
          </a:p>
          <a:p>
            <a:pPr algn="just"/>
            <a:r>
              <a:rPr lang="en-GB" sz="10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In total we reached more than 442,595 people.</a:t>
            </a:r>
          </a:p>
          <a:p>
            <a:pPr algn="just"/>
            <a:r>
              <a:rPr lang="en-GB" sz="1000" kern="100" dirty="0">
                <a:solidFill>
                  <a:schemeClr val="bg1"/>
                </a:solidFill>
                <a:latin typeface="Arial" panose="020B0604020202020204" pitchFamily="34" charset="0"/>
                <a:cs typeface="Arial" panose="020B0604020202020204" pitchFamily="34" charset="0"/>
              </a:rPr>
              <a:t>Thanks to everyone who has supported us so far - w</a:t>
            </a:r>
            <a:r>
              <a:rPr lang="en-GB" sz="1000" dirty="0">
                <a:solidFill>
                  <a:schemeClr val="bg1"/>
                </a:solidFill>
                <a:latin typeface="Arial" panose="020B0604020202020204" pitchFamily="34" charset="0"/>
                <a:cs typeface="Arial" panose="020B0604020202020204" pitchFamily="34" charset="0"/>
              </a:rPr>
              <a:t>e have plenty more to come in this anniversary year so watch this space.</a:t>
            </a:r>
          </a:p>
        </p:txBody>
      </p:sp>
      <p:sp>
        <p:nvSpPr>
          <p:cNvPr id="28" name="Rectangle 27">
            <a:extLst>
              <a:ext uri="{FF2B5EF4-FFF2-40B4-BE49-F238E27FC236}">
                <a16:creationId xmlns:a16="http://schemas.microsoft.com/office/drawing/2014/main" id="{698E3FA2-89D8-4B2C-8442-C217A4E8AE16}"/>
              </a:ext>
            </a:extLst>
          </p:cNvPr>
          <p:cNvSpPr/>
          <p:nvPr/>
        </p:nvSpPr>
        <p:spPr>
          <a:xfrm>
            <a:off x="142240" y="9518042"/>
            <a:ext cx="6624880" cy="270313"/>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E36BD375-F2C0-482C-B77B-0DCFA9985B6B}"/>
              </a:ext>
            </a:extLst>
          </p:cNvPr>
          <p:cNvSpPr/>
          <p:nvPr/>
        </p:nvSpPr>
        <p:spPr>
          <a:xfrm>
            <a:off x="3543106" y="4273433"/>
            <a:ext cx="3118416" cy="577081"/>
          </a:xfrm>
          <a:prstGeom prst="rect">
            <a:avLst/>
          </a:prstGeom>
        </p:spPr>
        <p:txBody>
          <a:bodyPr wrap="square">
            <a:spAutoFit/>
          </a:bodyPr>
          <a:lstStyle/>
          <a:p>
            <a:pPr fontAlgn="base"/>
            <a:endParaRPr lang="en-GB" sz="1050" dirty="0">
              <a:solidFill>
                <a:schemeClr val="bg1"/>
              </a:solidFill>
              <a:latin typeface="Arial" panose="020B0604020202020204" pitchFamily="34" charset="0"/>
              <a:cs typeface="Arial" panose="020B0604020202020204" pitchFamily="34" charset="0"/>
            </a:endParaRPr>
          </a:p>
          <a:p>
            <a:pPr fontAlgn="base"/>
            <a:endParaRPr lang="en-GB" sz="1050" dirty="0">
              <a:solidFill>
                <a:schemeClr val="bg1"/>
              </a:solidFill>
              <a:latin typeface="Arial" panose="020B0604020202020204" pitchFamily="34" charset="0"/>
              <a:cs typeface="Arial" panose="020B0604020202020204" pitchFamily="34" charset="0"/>
            </a:endParaRPr>
          </a:p>
          <a:p>
            <a:pPr algn="just" fontAlgn="base"/>
            <a:endParaRPr lang="en-GB" sz="1050" dirty="0">
              <a:solidFill>
                <a:schemeClr val="bg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190A883B-F1A3-4C2A-8856-38775C0294EE}"/>
              </a:ext>
            </a:extLst>
          </p:cNvPr>
          <p:cNvSpPr txBox="1"/>
          <p:nvPr/>
        </p:nvSpPr>
        <p:spPr>
          <a:xfrm>
            <a:off x="142240" y="9491321"/>
            <a:ext cx="6624880" cy="307777"/>
          </a:xfrm>
          <a:prstGeom prst="rect">
            <a:avLst/>
          </a:prstGeom>
          <a:noFill/>
        </p:spPr>
        <p:txBody>
          <a:bodyPr wrap="square" rtlCol="0">
            <a:spAutoFit/>
          </a:bodyPr>
          <a:lstStyle/>
          <a:p>
            <a:pPr algn="ctr"/>
            <a:r>
              <a:rPr lang="en-GB" sz="1400" b="1" dirty="0">
                <a:solidFill>
                  <a:schemeClr val="bg1"/>
                </a:solidFill>
                <a:latin typeface="Arial" panose="020B0604020202020204" pitchFamily="34" charset="0"/>
                <a:cs typeface="Arial" panose="020B0604020202020204" pitchFamily="34" charset="0"/>
              </a:rPr>
              <a:t>Read the full story and watch the CCTV footage </a:t>
            </a:r>
            <a:r>
              <a:rPr lang="en-GB" sz="1400" b="1" dirty="0">
                <a:solidFill>
                  <a:schemeClr val="bg1"/>
                </a:solidFill>
                <a:latin typeface="Arial" panose="020B0604020202020204" pitchFamily="34" charset="0"/>
                <a:cs typeface="Arial" panose="020B0604020202020204" pitchFamily="34" charset="0"/>
                <a:hlinkClick r:id="rId3"/>
              </a:rPr>
              <a:t>here</a:t>
            </a:r>
            <a:r>
              <a:rPr lang="en-GB" sz="1400" b="1" dirty="0">
                <a:solidFill>
                  <a:schemeClr val="bg1"/>
                </a:solidFill>
                <a:latin typeface="Arial" panose="020B0604020202020204" pitchFamily="34" charset="0"/>
                <a:cs typeface="Arial" panose="020B0604020202020204" pitchFamily="34" charset="0"/>
              </a:rPr>
              <a:t> </a:t>
            </a:r>
          </a:p>
        </p:txBody>
      </p:sp>
      <p:pic>
        <p:nvPicPr>
          <p:cNvPr id="5" name="Picture 4" descr="A blue shark fin with white text and blue text">
            <a:extLst>
              <a:ext uri="{FF2B5EF4-FFF2-40B4-BE49-F238E27FC236}">
                <a16:creationId xmlns:a16="http://schemas.microsoft.com/office/drawing/2014/main" id="{092E8F6A-7963-1A30-2EE9-CE79C93FCF84}"/>
              </a:ext>
            </a:extLst>
          </p:cNvPr>
          <p:cNvPicPr>
            <a:picLocks noChangeAspect="1"/>
          </p:cNvPicPr>
          <p:nvPr/>
        </p:nvPicPr>
        <p:blipFill>
          <a:blip r:embed="rId4"/>
          <a:stretch>
            <a:fillRect/>
          </a:stretch>
        </p:blipFill>
        <p:spPr>
          <a:xfrm>
            <a:off x="142240" y="2402027"/>
            <a:ext cx="2125145" cy="2190424"/>
          </a:xfrm>
          <a:prstGeom prst="rect">
            <a:avLst/>
          </a:prstGeom>
        </p:spPr>
      </p:pic>
      <p:sp>
        <p:nvSpPr>
          <p:cNvPr id="16" name="Rectangle 15">
            <a:extLst>
              <a:ext uri="{FF2B5EF4-FFF2-40B4-BE49-F238E27FC236}">
                <a16:creationId xmlns:a16="http://schemas.microsoft.com/office/drawing/2014/main" id="{F6EA30B6-C3D1-447D-A69F-C56981E64CBB}"/>
              </a:ext>
            </a:extLst>
          </p:cNvPr>
          <p:cNvSpPr/>
          <p:nvPr/>
        </p:nvSpPr>
        <p:spPr>
          <a:xfrm>
            <a:off x="4672326" y="7454981"/>
            <a:ext cx="2094794" cy="253916"/>
          </a:xfrm>
          <a:prstGeom prst="rect">
            <a:avLst/>
          </a:prstGeom>
        </p:spPr>
        <p:txBody>
          <a:bodyPr wrap="square">
            <a:spAutoFit/>
          </a:bodyPr>
          <a:lstStyle/>
          <a:p>
            <a:pPr marR="365760" indent="-342900" algn="just"/>
            <a:r>
              <a:rPr lang="en-GB" sz="1050" i="1" dirty="0">
                <a:solidFill>
                  <a:schemeClr val="bg1"/>
                </a:solidFill>
                <a:latin typeface="Arial" panose="020B0604020202020204" pitchFamily="34" charset="0"/>
                <a:cs typeface="Arial" panose="020B0604020202020204" pitchFamily="34" charset="0"/>
              </a:rPr>
              <a:t>Richard Dawson</a:t>
            </a:r>
          </a:p>
        </p:txBody>
      </p:sp>
      <p:sp>
        <p:nvSpPr>
          <p:cNvPr id="6" name="TextBox 5">
            <a:extLst>
              <a:ext uri="{FF2B5EF4-FFF2-40B4-BE49-F238E27FC236}">
                <a16:creationId xmlns:a16="http://schemas.microsoft.com/office/drawing/2014/main" id="{CA8937BF-9093-A493-DD33-D32582CA9B66}"/>
              </a:ext>
            </a:extLst>
          </p:cNvPr>
          <p:cNvSpPr txBox="1"/>
          <p:nvPr/>
        </p:nvSpPr>
        <p:spPr>
          <a:xfrm>
            <a:off x="97381" y="4830654"/>
            <a:ext cx="4505559" cy="1154162"/>
          </a:xfrm>
          <a:prstGeom prst="rect">
            <a:avLst/>
          </a:prstGeom>
          <a:noFill/>
        </p:spPr>
        <p:txBody>
          <a:bodyPr wrap="square" rtlCol="0">
            <a:spAutoFit/>
          </a:bodyPr>
          <a:lstStyle/>
          <a:p>
            <a:r>
              <a:rPr lang="en-GB" sz="2300" b="1" dirty="0">
                <a:solidFill>
                  <a:schemeClr val="bg1"/>
                </a:solidFill>
                <a:latin typeface="Arial" panose="020B0604020202020204" pitchFamily="34" charset="0"/>
                <a:cs typeface="Arial" panose="020B0604020202020204" pitchFamily="34" charset="0"/>
              </a:rPr>
              <a:t>Ruthless loan shark who made borrower travel in boot of car</a:t>
            </a:r>
          </a:p>
          <a:p>
            <a:r>
              <a:rPr lang="en-GB" sz="2300" b="1" dirty="0">
                <a:solidFill>
                  <a:schemeClr val="bg1"/>
                </a:solidFill>
                <a:latin typeface="Arial" panose="020B0604020202020204" pitchFamily="34" charset="0"/>
                <a:cs typeface="Arial" panose="020B0604020202020204" pitchFamily="34" charset="0"/>
              </a:rPr>
              <a:t>is locked up for seven years</a:t>
            </a:r>
          </a:p>
        </p:txBody>
      </p:sp>
      <p:pic>
        <p:nvPicPr>
          <p:cNvPr id="14" name="Picture 13" descr="A person with a small tattoo on his face&#10;&#10;Description automatically generated">
            <a:extLst>
              <a:ext uri="{FF2B5EF4-FFF2-40B4-BE49-F238E27FC236}">
                <a16:creationId xmlns:a16="http://schemas.microsoft.com/office/drawing/2014/main" id="{6F497F4E-CD30-9931-0AEE-6103397886E2}"/>
              </a:ext>
            </a:extLst>
          </p:cNvPr>
          <p:cNvPicPr>
            <a:picLocks noChangeAspect="1"/>
          </p:cNvPicPr>
          <p:nvPr/>
        </p:nvPicPr>
        <p:blipFill rotWithShape="1">
          <a:blip r:embed="rId5"/>
          <a:srcRect r="12841" b="12663"/>
          <a:stretch/>
        </p:blipFill>
        <p:spPr>
          <a:xfrm>
            <a:off x="4744821" y="4921003"/>
            <a:ext cx="1862699" cy="2490761"/>
          </a:xfrm>
          <a:prstGeom prst="rect">
            <a:avLst/>
          </a:prstGeom>
        </p:spPr>
      </p:pic>
      <p:pic>
        <p:nvPicPr>
          <p:cNvPr id="19" name="Picture 18" descr="Dawson forced a borrower to travel in the boot of his car">
            <a:extLst>
              <a:ext uri="{FF2B5EF4-FFF2-40B4-BE49-F238E27FC236}">
                <a16:creationId xmlns:a16="http://schemas.microsoft.com/office/drawing/2014/main" id="{A95B228A-507A-B521-A406-3AA88AE54474}"/>
              </a:ext>
            </a:extLst>
          </p:cNvPr>
          <p:cNvPicPr>
            <a:picLocks noChangeAspect="1"/>
          </p:cNvPicPr>
          <p:nvPr/>
        </p:nvPicPr>
        <p:blipFill>
          <a:blip r:embed="rId6"/>
          <a:stretch>
            <a:fillRect/>
          </a:stretch>
        </p:blipFill>
        <p:spPr>
          <a:xfrm>
            <a:off x="4744821" y="7736257"/>
            <a:ext cx="1916701" cy="1667997"/>
          </a:xfrm>
          <a:prstGeom prst="rect">
            <a:avLst/>
          </a:prstGeom>
        </p:spPr>
      </p:pic>
      <p:sp>
        <p:nvSpPr>
          <p:cNvPr id="21" name="Rectangle 20">
            <a:extLst>
              <a:ext uri="{FF2B5EF4-FFF2-40B4-BE49-F238E27FC236}">
                <a16:creationId xmlns:a16="http://schemas.microsoft.com/office/drawing/2014/main" id="{BEE43D6B-8111-B98B-39DD-9FEEEF739059}"/>
              </a:ext>
            </a:extLst>
          </p:cNvPr>
          <p:cNvSpPr/>
          <p:nvPr/>
        </p:nvSpPr>
        <p:spPr>
          <a:xfrm>
            <a:off x="97381" y="6008865"/>
            <a:ext cx="4505558" cy="3385542"/>
          </a:xfrm>
          <a:prstGeom prst="rect">
            <a:avLst/>
          </a:prstGeom>
        </p:spPr>
        <p:txBody>
          <a:bodyPr wrap="square">
            <a:spAutoFit/>
          </a:bodyPr>
          <a:lstStyle/>
          <a:p>
            <a:r>
              <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rPr>
              <a:t>A vicious loan shark who kidnapped a vulnerable borrower, forcing him to travel in the boot of his car to get cash and broke his jaw during an attack when he couldn’t meet a repayment has been jailed for seven years. </a:t>
            </a:r>
          </a:p>
          <a:p>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Richard Dawson, aged 35, from Barnsley, appeared at Sheffield Crown Court where he was told by </a:t>
            </a:r>
            <a:r>
              <a:rPr lang="en-GB" sz="1000" dirty="0">
                <a:solidFill>
                  <a:schemeClr val="bg1"/>
                </a:solidFill>
                <a:latin typeface="Arial" panose="020B0604020202020204" pitchFamily="34" charset="0"/>
                <a:cs typeface="Arial" panose="020B0604020202020204" pitchFamily="34" charset="0"/>
              </a:rPr>
              <a:t>the judge, Mr Recorder Adrian Langdale KC he was clearly involved in an ‘organised crime extortion racket’ and trapped his victims in a ‘cycle of debt and despair’.</a:t>
            </a:r>
          </a:p>
          <a:p>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He said Dawson treated </a:t>
            </a:r>
            <a:r>
              <a:rPr lang="en-GB" sz="1000" dirty="0">
                <a:solidFill>
                  <a:schemeClr val="bg1"/>
                </a:solidFill>
                <a:latin typeface="Arial" panose="020B0604020202020204" pitchFamily="34" charset="0"/>
                <a:ea typeface="Calibri" panose="020F0502020204030204" pitchFamily="34" charset="0"/>
                <a:cs typeface="Arial" panose="020B0604020202020204" pitchFamily="34" charset="0"/>
              </a:rPr>
              <a:t>the borrower </a:t>
            </a:r>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‘little better than an animal rather than the human being he was’ and like a ‘walking cash machine’.</a:t>
            </a:r>
          </a:p>
          <a:p>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Dawson, of Hill End Close, admitted charges of illegal money lending, money laundering and kidnap. He also admitted assault causing grievous bodily harm and assault causing actual bodily harm against one person and assaulting a second victim, causing actual bodily harm. </a:t>
            </a:r>
          </a:p>
          <a:p>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The case was prosecuted by the England Illegal Money Lending Team (IMLT) working in partnership with Barnsley Council Safer Neighbourhoods Service and South Yorkshire Police.  </a:t>
            </a:r>
          </a:p>
          <a:p>
            <a:r>
              <a:rPr lang="en-GB" sz="1000" dirty="0">
                <a:solidFill>
                  <a:schemeClr val="bg1"/>
                </a:solidFill>
                <a:effectLst/>
                <a:latin typeface="Arial" panose="020B0604020202020204" pitchFamily="34" charset="0"/>
                <a:ea typeface="Calibri" panose="020F0502020204030204" pitchFamily="34" charset="0"/>
                <a:cs typeface="Arial" panose="020B0604020202020204" pitchFamily="34" charset="0"/>
              </a:rPr>
              <a:t>The court heard it became common practice for the victim to be forced to travel in the boot of Dawson’s car to withdraw money from a cash machine. The victim was clearly terrified when speaking about Dawson and was fearful for his life.   </a:t>
            </a:r>
            <a:endParaRPr lang="en-GB" sz="1000" dirty="0">
              <a:solidFill>
                <a:schemeClr val="bg1"/>
              </a:solidFill>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EC560D4A-B7AB-4EE7-51E7-52DDFE2DB2A9}"/>
              </a:ext>
            </a:extLst>
          </p:cNvPr>
          <p:cNvCxnSpPr>
            <a:cxnSpLocks/>
          </p:cNvCxnSpPr>
          <p:nvPr/>
        </p:nvCxnSpPr>
        <p:spPr>
          <a:xfrm>
            <a:off x="0" y="4734633"/>
            <a:ext cx="6854330" cy="0"/>
          </a:xfrm>
          <a:prstGeom prst="line">
            <a:avLst/>
          </a:prstGeom>
          <a:ln>
            <a:solidFill>
              <a:srgbClr val="47BCD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484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03551"/>
        </a:solidFill>
        <a:effectLst/>
      </p:bgPr>
    </p:bg>
    <p:spTree>
      <p:nvGrpSpPr>
        <p:cNvPr id="1" name=""/>
        <p:cNvGrpSpPr/>
        <p:nvPr/>
      </p:nvGrpSpPr>
      <p:grpSpPr>
        <a:xfrm>
          <a:off x="0" y="0"/>
          <a:ext cx="0" cy="0"/>
          <a:chOff x="0" y="0"/>
          <a:chExt cx="0" cy="0"/>
        </a:xfrm>
      </p:grpSpPr>
      <p:pic>
        <p:nvPicPr>
          <p:cNvPr id="2" name="Picture 1"/>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val="0"/>
              </a:ext>
            </a:extLst>
          </a:blip>
          <a:stretch>
            <a:fillRect/>
          </a:stretch>
        </p:blipFill>
        <p:spPr>
          <a:xfrm>
            <a:off x="-407" y="3442582"/>
            <a:ext cx="6874337" cy="6128255"/>
          </a:xfrm>
          <a:prstGeom prst="rect">
            <a:avLst/>
          </a:prstGeom>
        </p:spPr>
      </p:pic>
      <p:pic>
        <p:nvPicPr>
          <p:cNvPr id="28" name="Picture 2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14475" y="152366"/>
            <a:ext cx="3829050" cy="587121"/>
          </a:xfrm>
          <a:prstGeom prst="rect">
            <a:avLst/>
          </a:prstGeom>
        </p:spPr>
      </p:pic>
      <p:sp>
        <p:nvSpPr>
          <p:cNvPr id="21" name="Rectangle 20">
            <a:extLst>
              <a:ext uri="{FF2B5EF4-FFF2-40B4-BE49-F238E27FC236}">
                <a16:creationId xmlns:a16="http://schemas.microsoft.com/office/drawing/2014/main" id="{CA8F8B01-3CB4-4D80-9CAB-13172DBEAEDF}"/>
              </a:ext>
            </a:extLst>
          </p:cNvPr>
          <p:cNvSpPr/>
          <p:nvPr/>
        </p:nvSpPr>
        <p:spPr>
          <a:xfrm>
            <a:off x="88682" y="4874350"/>
            <a:ext cx="3224992" cy="415498"/>
          </a:xfrm>
          <a:prstGeom prst="rect">
            <a:avLst/>
          </a:prstGeom>
        </p:spPr>
        <p:txBody>
          <a:bodyPr wrap="square">
            <a:spAutoFit/>
          </a:bodyPr>
          <a:lstStyle/>
          <a:p>
            <a:pPr algn="just" fontAlgn="base"/>
            <a:endParaRPr lang="en-GB" sz="1050" dirty="0">
              <a:solidFill>
                <a:schemeClr val="bg1"/>
              </a:solidFill>
              <a:latin typeface="Arial" panose="020B0604020202020204" pitchFamily="34" charset="0"/>
              <a:cs typeface="Arial" panose="020B0604020202020204" pitchFamily="34" charset="0"/>
            </a:endParaRPr>
          </a:p>
          <a:p>
            <a:pPr algn="just" fontAlgn="base"/>
            <a:endParaRPr lang="en-GB" sz="1050" b="1" dirty="0">
              <a:solidFill>
                <a:schemeClr val="bg1"/>
              </a:solidFill>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C4727E3B-91CD-4C4D-8D6C-741E50AD74FB}"/>
              </a:ext>
            </a:extLst>
          </p:cNvPr>
          <p:cNvCxnSpPr>
            <a:cxnSpLocks/>
          </p:cNvCxnSpPr>
          <p:nvPr/>
        </p:nvCxnSpPr>
        <p:spPr>
          <a:xfrm>
            <a:off x="-22056" y="3913307"/>
            <a:ext cx="6858000" cy="0"/>
          </a:xfrm>
          <a:prstGeom prst="line">
            <a:avLst/>
          </a:prstGeom>
          <a:ln>
            <a:solidFill>
              <a:srgbClr val="47BCD2"/>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30E87EB4-92F8-457E-9674-B312D378478B}"/>
              </a:ext>
            </a:extLst>
          </p:cNvPr>
          <p:cNvSpPr txBox="1"/>
          <p:nvPr/>
        </p:nvSpPr>
        <p:spPr>
          <a:xfrm>
            <a:off x="3577957" y="4174345"/>
            <a:ext cx="3173121" cy="738664"/>
          </a:xfrm>
          <a:prstGeom prst="rect">
            <a:avLst/>
          </a:prstGeom>
          <a:noFill/>
        </p:spPr>
        <p:txBody>
          <a:bodyPr wrap="square" rtlCol="0">
            <a:spAutoFit/>
          </a:bodyPr>
          <a:lstStyle/>
          <a:p>
            <a:pPr algn="ctr"/>
            <a:r>
              <a:rPr lang="en-GB" sz="2100" b="1" dirty="0">
                <a:solidFill>
                  <a:schemeClr val="bg1"/>
                </a:solidFill>
                <a:latin typeface="Arial" panose="020B0604020202020204" pitchFamily="34" charset="0"/>
                <a:cs typeface="Arial" panose="020B0604020202020204" pitchFamily="34" charset="0"/>
              </a:rPr>
              <a:t>What’s in store for our 20</a:t>
            </a:r>
            <a:r>
              <a:rPr lang="en-GB" sz="2100" b="1" baseline="30000" dirty="0">
                <a:solidFill>
                  <a:schemeClr val="bg1"/>
                </a:solidFill>
                <a:latin typeface="Arial" panose="020B0604020202020204" pitchFamily="34" charset="0"/>
                <a:cs typeface="Arial" panose="020B0604020202020204" pitchFamily="34" charset="0"/>
              </a:rPr>
              <a:t>th</a:t>
            </a:r>
            <a:r>
              <a:rPr lang="en-GB" sz="2100" b="1" dirty="0">
                <a:solidFill>
                  <a:schemeClr val="bg1"/>
                </a:solidFill>
                <a:latin typeface="Arial" panose="020B0604020202020204" pitchFamily="34" charset="0"/>
                <a:cs typeface="Arial" panose="020B0604020202020204" pitchFamily="34" charset="0"/>
              </a:rPr>
              <a:t> anniversary?</a:t>
            </a:r>
          </a:p>
        </p:txBody>
      </p:sp>
      <p:sp>
        <p:nvSpPr>
          <p:cNvPr id="27" name="Rectangle 26">
            <a:extLst>
              <a:ext uri="{FF2B5EF4-FFF2-40B4-BE49-F238E27FC236}">
                <a16:creationId xmlns:a16="http://schemas.microsoft.com/office/drawing/2014/main" id="{B7879792-7FE7-4007-B440-117E36028B89}"/>
              </a:ext>
            </a:extLst>
          </p:cNvPr>
          <p:cNvSpPr/>
          <p:nvPr/>
        </p:nvSpPr>
        <p:spPr>
          <a:xfrm>
            <a:off x="1525883" y="1725166"/>
            <a:ext cx="5214044" cy="2149306"/>
          </a:xfrm>
          <a:prstGeom prst="rect">
            <a:avLst/>
          </a:prstGeom>
        </p:spPr>
        <p:txBody>
          <a:bodyPr wrap="square" numCol="3" spcCol="36000">
            <a:spAutoFit/>
          </a:bodyPr>
          <a:lstStyle/>
          <a:p>
            <a:pPr>
              <a:lnSpc>
                <a:spcPct val="115000"/>
              </a:lnSpc>
              <a:spcAft>
                <a:spcPts val="800"/>
              </a:spcAft>
            </a:pPr>
            <a:r>
              <a:rPr lang="en-GB" sz="9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An 83-year-old loan shark was ordered to pay back over £173,000 of her ill-gotten gains.</a:t>
            </a:r>
          </a:p>
          <a:p>
            <a:pPr>
              <a:lnSpc>
                <a:spcPct val="115000"/>
              </a:lnSpc>
              <a:spcAft>
                <a:spcPts val="800"/>
              </a:spcAft>
            </a:pPr>
            <a:r>
              <a:rPr lang="en-GB" sz="9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Tabitha Richardson, from Newport, will have to sell her home to raise the funds a Proceeds of Crime Hearing at Cardiff Crown Court was told in April. If the money isn’t paid back within three months she potentially faces 21 months in prison. The case came to light  in August 2020, when Richardson’s property in Nash Road, Newport, was raided by officers working for Stop Loan Sharks Wales. £6,500 in cash was found in a safe which had to be broken open by a locksmith, as well as bank books, lending books, files, and other paperwork. An investigation was launched which resulted in Richardson pleading guilty to illegal money lending, engaging in an activity requiring a licence, carrying out a regulated activity when not authorised or exempt, and money laundering.</a:t>
            </a:r>
            <a:endParaRPr lang="en-GB" sz="900" kern="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800"/>
              </a:spcAft>
            </a:pPr>
            <a:r>
              <a:rPr lang="en-GB" sz="900" kern="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Despite Richardson’s age, it became clear during the investigation that if payments were missed by her victims, threatening and menacing messages would be sent to borrowers.</a:t>
            </a:r>
            <a:endPar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B52F118-1D69-AA6D-730B-0E90248F2BD3}"/>
              </a:ext>
            </a:extLst>
          </p:cNvPr>
          <p:cNvSpPr txBox="1"/>
          <p:nvPr/>
        </p:nvSpPr>
        <p:spPr>
          <a:xfrm>
            <a:off x="118073" y="821630"/>
            <a:ext cx="6496661" cy="1200329"/>
          </a:xfrm>
          <a:prstGeom prst="rect">
            <a:avLst/>
          </a:prstGeom>
          <a:noFill/>
        </p:spPr>
        <p:txBody>
          <a:bodyPr wrap="square">
            <a:spAutoFit/>
          </a:bodyPr>
          <a:lstStyle/>
          <a:p>
            <a:pPr algn="ctr"/>
            <a:r>
              <a:rPr lang="en-US" sz="2400" b="1" dirty="0">
                <a:solidFill>
                  <a:schemeClr val="bg1"/>
                </a:solidFill>
                <a:latin typeface="Arial" panose="020B0604020202020204" pitchFamily="34" charset="0"/>
                <a:ea typeface="Futura Condensed ExtraBold" charset="0"/>
                <a:cs typeface="Futura Condensed ExtraBold" charset="0"/>
              </a:rPr>
              <a:t>News from Wales: 83-year-old loan shark is ordered to pay £173,000 </a:t>
            </a:r>
            <a:endParaRPr lang="en-GB" sz="2400" dirty="0"/>
          </a:p>
          <a:p>
            <a:pPr algn="ctr"/>
            <a:r>
              <a:rPr lang="en-US" sz="2400" b="1" dirty="0">
                <a:solidFill>
                  <a:schemeClr val="bg1"/>
                </a:solidFill>
                <a:latin typeface="Arial" panose="020B0604020202020204" pitchFamily="34" charset="0"/>
                <a:ea typeface="Futura Condensed ExtraBold" charset="0"/>
                <a:cs typeface="Futura Condensed ExtraBold" charset="0"/>
              </a:rPr>
              <a:t> </a:t>
            </a:r>
            <a:endParaRPr lang="en-GB" sz="2400" dirty="0"/>
          </a:p>
        </p:txBody>
      </p:sp>
      <p:pic>
        <p:nvPicPr>
          <p:cNvPr id="9" name="Picture 8" descr="A person with short hair wearing a polka dot shirt&#10;&#10;Description automatically generated">
            <a:extLst>
              <a:ext uri="{FF2B5EF4-FFF2-40B4-BE49-F238E27FC236}">
                <a16:creationId xmlns:a16="http://schemas.microsoft.com/office/drawing/2014/main" id="{C4A7FF68-8378-2569-E8EF-F8DFFD004267}"/>
              </a:ext>
            </a:extLst>
          </p:cNvPr>
          <p:cNvPicPr>
            <a:picLocks noChangeAspect="1"/>
          </p:cNvPicPr>
          <p:nvPr/>
        </p:nvPicPr>
        <p:blipFill rotWithShape="1">
          <a:blip r:embed="rId4"/>
          <a:srcRect l="25411" t="11784" r="24863" b="1350"/>
          <a:stretch/>
        </p:blipFill>
        <p:spPr>
          <a:xfrm>
            <a:off x="152824" y="1809794"/>
            <a:ext cx="1338309" cy="1616614"/>
          </a:xfrm>
          <a:prstGeom prst="rect">
            <a:avLst/>
          </a:prstGeom>
        </p:spPr>
      </p:pic>
      <p:sp>
        <p:nvSpPr>
          <p:cNvPr id="10" name="TextBox 9">
            <a:extLst>
              <a:ext uri="{FF2B5EF4-FFF2-40B4-BE49-F238E27FC236}">
                <a16:creationId xmlns:a16="http://schemas.microsoft.com/office/drawing/2014/main" id="{09078391-E411-6E9C-D229-B90A4BC72503}"/>
              </a:ext>
            </a:extLst>
          </p:cNvPr>
          <p:cNvSpPr txBox="1"/>
          <p:nvPr/>
        </p:nvSpPr>
        <p:spPr>
          <a:xfrm>
            <a:off x="118073" y="3474089"/>
            <a:ext cx="1407810" cy="369332"/>
          </a:xfrm>
          <a:prstGeom prst="rect">
            <a:avLst/>
          </a:prstGeom>
          <a:noFill/>
        </p:spPr>
        <p:txBody>
          <a:bodyPr wrap="square" rtlCol="0">
            <a:spAutoFit/>
          </a:bodyPr>
          <a:lstStyle/>
          <a:p>
            <a:r>
              <a:rPr lang="en-GB" sz="900" i="1" dirty="0">
                <a:solidFill>
                  <a:schemeClr val="bg1"/>
                </a:solidFill>
                <a:latin typeface="Arial" panose="020B0604020202020204" pitchFamily="34" charset="0"/>
                <a:cs typeface="Arial" panose="020B0604020202020204" pitchFamily="34" charset="0"/>
              </a:rPr>
              <a:t>Tabitha Richardson, aged 83</a:t>
            </a:r>
          </a:p>
        </p:txBody>
      </p:sp>
      <p:sp>
        <p:nvSpPr>
          <p:cNvPr id="3" name="TextBox 2">
            <a:extLst>
              <a:ext uri="{FF2B5EF4-FFF2-40B4-BE49-F238E27FC236}">
                <a16:creationId xmlns:a16="http://schemas.microsoft.com/office/drawing/2014/main" id="{898910E2-C233-AFDF-BECF-3F9DED4CF2D2}"/>
              </a:ext>
            </a:extLst>
          </p:cNvPr>
          <p:cNvSpPr txBox="1"/>
          <p:nvPr/>
        </p:nvSpPr>
        <p:spPr>
          <a:xfrm>
            <a:off x="3637457" y="4949877"/>
            <a:ext cx="3169730" cy="2566472"/>
          </a:xfrm>
          <a:prstGeom prst="rect">
            <a:avLst/>
          </a:prstGeom>
          <a:noFill/>
        </p:spPr>
        <p:txBody>
          <a:bodyPr wrap="square" numCol="1" rtlCol="0">
            <a:spAutoFit/>
          </a:bodyPr>
          <a:lstStyle/>
          <a:p>
            <a:pPr>
              <a:lnSpc>
                <a:spcPct val="107000"/>
              </a:lnSpc>
              <a:spcAft>
                <a:spcPts val="800"/>
              </a:spcAft>
            </a:pP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We have some big plans in the pipeline to mark our 20</a:t>
            </a:r>
            <a:r>
              <a:rPr lang="en-GB" sz="900" kern="100" baseline="30000" dirty="0">
                <a:solidFill>
                  <a:schemeClr val="bg1"/>
                </a:solidFill>
                <a:effectLst/>
                <a:latin typeface="Arial" panose="020B0604020202020204" pitchFamily="34" charset="0"/>
                <a:ea typeface="Aptos" panose="020B0004020202020204" pitchFamily="34" charset="0"/>
                <a:cs typeface="Arial" panose="020B0604020202020204" pitchFamily="34" charset="0"/>
              </a:rPr>
              <a:t>th</a:t>
            </a: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anniversary in September this year.</a:t>
            </a:r>
          </a:p>
          <a:p>
            <a:pPr>
              <a:lnSpc>
                <a:spcPct val="107000"/>
              </a:lnSpc>
              <a:spcAft>
                <a:spcPts val="800"/>
              </a:spcAft>
            </a:pP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We have already worked on a great project with Bidston Avenue Primary School in Birkenhead where pupils decorated some </a:t>
            </a:r>
            <a:r>
              <a:rPr lang="en-GB" sz="900" kern="1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china</a:t>
            </a: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mugs – to mark the </a:t>
            </a:r>
            <a:r>
              <a:rPr lang="en-GB" sz="900" kern="1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china</a:t>
            </a: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anniversary. Here is a picture showing some of their amazing designs.</a:t>
            </a:r>
          </a:p>
          <a:p>
            <a:pPr>
              <a:lnSpc>
                <a:spcPct val="107000"/>
              </a:lnSpc>
              <a:spcAft>
                <a:spcPts val="800"/>
              </a:spcAft>
            </a:pP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There will be more to come on that and much more so watch this space!</a:t>
            </a:r>
          </a:p>
          <a:p>
            <a:pPr>
              <a:lnSpc>
                <a:spcPct val="107000"/>
              </a:lnSpc>
              <a:spcAft>
                <a:spcPts val="800"/>
              </a:spcAft>
            </a:pP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In the meantime we’d love to hear some of your favourite recollections of working with Stop Loan Sharks over the years – any particular success</a:t>
            </a:r>
            <a:r>
              <a:rPr lang="en-GB" sz="900" kern="100" dirty="0">
                <a:solidFill>
                  <a:schemeClr val="bg1"/>
                </a:solidFill>
                <a:latin typeface="Arial" panose="020B0604020202020204" pitchFamily="34" charset="0"/>
                <a:ea typeface="Aptos" panose="020B0004020202020204" pitchFamily="34" charset="0"/>
                <a:cs typeface="Arial" panose="020B0604020202020204" pitchFamily="34" charset="0"/>
              </a:rPr>
              <a:t>es </a:t>
            </a: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or highlights that you would like to share?</a:t>
            </a:r>
          </a:p>
          <a:p>
            <a:pPr>
              <a:lnSpc>
                <a:spcPct val="107000"/>
              </a:lnSpc>
              <a:spcAft>
                <a:spcPts val="800"/>
              </a:spcAft>
            </a:pP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Email us at press@stoploansharks.gov.uk and let us know.</a:t>
            </a:r>
          </a:p>
        </p:txBody>
      </p:sp>
      <p:sp>
        <p:nvSpPr>
          <p:cNvPr id="12" name="Rectangle 11">
            <a:extLst>
              <a:ext uri="{FF2B5EF4-FFF2-40B4-BE49-F238E27FC236}">
                <a16:creationId xmlns:a16="http://schemas.microsoft.com/office/drawing/2014/main" id="{16F0223D-413A-51E0-A313-9B7A118AC42B}"/>
              </a:ext>
            </a:extLst>
          </p:cNvPr>
          <p:cNvSpPr/>
          <p:nvPr/>
        </p:nvSpPr>
        <p:spPr>
          <a:xfrm>
            <a:off x="178755" y="9378393"/>
            <a:ext cx="6345481" cy="38488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0236B412-6E3C-8507-C5D0-4C8584CB080C}"/>
              </a:ext>
            </a:extLst>
          </p:cNvPr>
          <p:cNvSpPr txBox="1"/>
          <p:nvPr/>
        </p:nvSpPr>
        <p:spPr>
          <a:xfrm>
            <a:off x="-3091985" y="9384634"/>
            <a:ext cx="13023273" cy="600164"/>
          </a:xfrm>
          <a:prstGeom prst="rect">
            <a:avLst/>
          </a:prstGeom>
          <a:noFill/>
        </p:spPr>
        <p:txBody>
          <a:bodyPr wrap="square" rtlCol="0">
            <a:spAutoFit/>
          </a:bodyPr>
          <a:lstStyle/>
          <a:p>
            <a:pPr algn="ctr"/>
            <a:r>
              <a:rPr lang="en-GB" sz="1500" b="1" dirty="0">
                <a:solidFill>
                  <a:schemeClr val="bg1"/>
                </a:solidFill>
                <a:latin typeface="Arial" panose="020B0604020202020204" pitchFamily="34" charset="0"/>
                <a:cs typeface="Arial" panose="020B0604020202020204" pitchFamily="34" charset="0"/>
              </a:rPr>
              <a:t>Got information about loan sharks? </a:t>
            </a:r>
            <a:r>
              <a:rPr lang="en-GB" sz="1500" b="1"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Email us</a:t>
            </a:r>
            <a:r>
              <a:rPr lang="en-GB" sz="1500" b="1" dirty="0">
                <a:solidFill>
                  <a:schemeClr val="bg1"/>
                </a:solidFill>
                <a:latin typeface="Arial" panose="020B0604020202020204" pitchFamily="34" charset="0"/>
                <a:cs typeface="Arial" panose="020B0604020202020204" pitchFamily="34" charset="0"/>
              </a:rPr>
              <a:t> </a:t>
            </a:r>
            <a:r>
              <a:rPr lang="en-GB" sz="1500" b="1" dirty="0">
                <a:solidFill>
                  <a:schemeClr val="bg1"/>
                </a:solidFill>
              </a:rPr>
              <a:t>📧  </a:t>
            </a:r>
            <a:r>
              <a:rPr lang="en-GB" sz="1500" b="1" dirty="0">
                <a:solidFill>
                  <a:schemeClr val="bg1"/>
                </a:solidFill>
                <a:latin typeface="Arial" panose="020B0604020202020204" pitchFamily="34" charset="0"/>
                <a:cs typeface="Arial" panose="020B0604020202020204" pitchFamily="34" charset="0"/>
              </a:rPr>
              <a:t>0300 555 2222 </a:t>
            </a:r>
            <a:r>
              <a:rPr lang="en-GB" b="1" dirty="0">
                <a:solidFill>
                  <a:schemeClr val="bg1"/>
                </a:solidFill>
              </a:rPr>
              <a:t>☎️</a:t>
            </a:r>
            <a:endParaRPr lang="en-GB" b="1" dirty="0">
              <a:solidFill>
                <a:schemeClr val="bg1"/>
              </a:solidFill>
              <a:hlinkClick r:id="rId6"/>
            </a:endParaRPr>
          </a:p>
          <a:p>
            <a:pPr algn="ctr"/>
            <a:r>
              <a:rPr lang="en-GB" sz="1500" b="1" dirty="0">
                <a:solidFill>
                  <a:schemeClr val="bg1"/>
                </a:solidFill>
                <a:latin typeface="Arial" panose="020B0604020202020204" pitchFamily="34" charset="0"/>
                <a:cs typeface="Arial" panose="020B0604020202020204" pitchFamily="34" charset="0"/>
              </a:rPr>
              <a:t> </a:t>
            </a:r>
          </a:p>
        </p:txBody>
      </p:sp>
      <p:pic>
        <p:nvPicPr>
          <p:cNvPr id="14" name="Picture 13" descr="A group of mugs on a shelf&#10;&#10;Description automatically generated">
            <a:extLst>
              <a:ext uri="{FF2B5EF4-FFF2-40B4-BE49-F238E27FC236}">
                <a16:creationId xmlns:a16="http://schemas.microsoft.com/office/drawing/2014/main" id="{7E74C0FB-BB92-98E9-4DF0-744AD788368C}"/>
              </a:ext>
            </a:extLst>
          </p:cNvPr>
          <p:cNvPicPr>
            <a:picLocks noChangeAspect="1"/>
          </p:cNvPicPr>
          <p:nvPr/>
        </p:nvPicPr>
        <p:blipFill>
          <a:blip r:embed="rId7"/>
          <a:stretch>
            <a:fillRect/>
          </a:stretch>
        </p:blipFill>
        <p:spPr>
          <a:xfrm>
            <a:off x="3664762" y="7642198"/>
            <a:ext cx="3057859" cy="1536981"/>
          </a:xfrm>
          <a:prstGeom prst="rect">
            <a:avLst/>
          </a:prstGeom>
        </p:spPr>
      </p:pic>
      <p:cxnSp>
        <p:nvCxnSpPr>
          <p:cNvPr id="16" name="Straight Connector 15">
            <a:extLst>
              <a:ext uri="{FF2B5EF4-FFF2-40B4-BE49-F238E27FC236}">
                <a16:creationId xmlns:a16="http://schemas.microsoft.com/office/drawing/2014/main" id="{F583CADA-20EB-2A58-5494-E0E242AD4339}"/>
              </a:ext>
            </a:extLst>
          </p:cNvPr>
          <p:cNvCxnSpPr>
            <a:cxnSpLocks/>
          </p:cNvCxnSpPr>
          <p:nvPr/>
        </p:nvCxnSpPr>
        <p:spPr>
          <a:xfrm>
            <a:off x="3561941" y="4037017"/>
            <a:ext cx="22480" cy="5248012"/>
          </a:xfrm>
          <a:prstGeom prst="line">
            <a:avLst/>
          </a:prstGeom>
          <a:ln>
            <a:solidFill>
              <a:srgbClr val="47BCD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829F9E5-23AE-A59C-33ED-604B459E5C49}"/>
              </a:ext>
            </a:extLst>
          </p:cNvPr>
          <p:cNvSpPr/>
          <p:nvPr/>
        </p:nvSpPr>
        <p:spPr>
          <a:xfrm>
            <a:off x="80250" y="4554897"/>
            <a:ext cx="3401350" cy="1916743"/>
          </a:xfrm>
          <a:prstGeom prst="rect">
            <a:avLst/>
          </a:prstGeom>
        </p:spPr>
        <p:txBody>
          <a:bodyPr wrap="square" numCol="1" spcCol="72000">
            <a:spAutoFit/>
          </a:bodyPr>
          <a:lstStyle/>
          <a:p>
            <a:pPr>
              <a:lnSpc>
                <a:spcPct val="107000"/>
              </a:lnSpc>
              <a:spcAft>
                <a:spcPts val="800"/>
              </a:spcAft>
            </a:pP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Kitting out pupils ready for a new school year can be costly – especially when you have more than one child.</a:t>
            </a:r>
          </a:p>
          <a:p>
            <a:pPr>
              <a:lnSpc>
                <a:spcPct val="107000"/>
              </a:lnSpc>
              <a:spcAft>
                <a:spcPts val="800"/>
              </a:spcAft>
            </a:pP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We know this is a tough time for parents and carers and it is inevitable that some will need help to afford everything needed. That may leave them vulnerable to loan sharks. We want to make sure people know where they can borrow safely if they need to and where they can get support if they have been targeted by an illegal lender.</a:t>
            </a:r>
          </a:p>
          <a:p>
            <a:pPr>
              <a:lnSpc>
                <a:spcPct val="107000"/>
              </a:lnSpc>
              <a:spcAft>
                <a:spcPts val="800"/>
              </a:spcAft>
            </a:pP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In the next few weeks we will have a social media toolkit ready to share so that you can get that message out to all your clients and customers ahead of the back-to-school rush.</a:t>
            </a:r>
            <a:endParaRPr lang="en-GB" sz="9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08479F5-96EF-57EA-D241-9B9F74168012}"/>
              </a:ext>
            </a:extLst>
          </p:cNvPr>
          <p:cNvSpPr txBox="1"/>
          <p:nvPr/>
        </p:nvSpPr>
        <p:spPr>
          <a:xfrm>
            <a:off x="19890" y="4087906"/>
            <a:ext cx="3799690" cy="430887"/>
          </a:xfrm>
          <a:prstGeom prst="rect">
            <a:avLst/>
          </a:prstGeom>
          <a:noFill/>
        </p:spPr>
        <p:txBody>
          <a:bodyPr wrap="square" rtlCol="0">
            <a:spAutoFit/>
          </a:bodyPr>
          <a:lstStyle/>
          <a:p>
            <a:r>
              <a:rPr lang="en-GB" sz="2200" b="1" dirty="0">
                <a:solidFill>
                  <a:schemeClr val="bg1"/>
                </a:solidFill>
                <a:latin typeface="Arial" panose="020B0604020202020204" pitchFamily="34" charset="0"/>
                <a:cs typeface="Arial" panose="020B0604020202020204" pitchFamily="34" charset="0"/>
              </a:rPr>
              <a:t>Back to school campaign</a:t>
            </a:r>
          </a:p>
        </p:txBody>
      </p:sp>
      <p:sp>
        <p:nvSpPr>
          <p:cNvPr id="11" name="Rectangle: Rounded Corners 10">
            <a:extLst>
              <a:ext uri="{FF2B5EF4-FFF2-40B4-BE49-F238E27FC236}">
                <a16:creationId xmlns:a16="http://schemas.microsoft.com/office/drawing/2014/main" id="{78C5CF24-EEAB-20DA-E975-05F261E2419E}"/>
              </a:ext>
            </a:extLst>
          </p:cNvPr>
          <p:cNvSpPr/>
          <p:nvPr/>
        </p:nvSpPr>
        <p:spPr>
          <a:xfrm>
            <a:off x="55776" y="6526206"/>
            <a:ext cx="3425823" cy="2729256"/>
          </a:xfrm>
          <a:prstGeom prst="roundRect">
            <a:avLst/>
          </a:prstGeom>
          <a:gradFill flip="none" rotWithShape="1">
            <a:gsLst>
              <a:gs pos="0">
                <a:srgbClr val="BE1E2D">
                  <a:tint val="66000"/>
                  <a:satMod val="160000"/>
                </a:srgbClr>
              </a:gs>
              <a:gs pos="50000">
                <a:srgbClr val="BE1E2D">
                  <a:tint val="44500"/>
                  <a:satMod val="160000"/>
                </a:srgbClr>
              </a:gs>
              <a:gs pos="100000">
                <a:srgbClr val="BE1E2D">
                  <a:tint val="23500"/>
                  <a:satMod val="160000"/>
                </a:srgb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724FEA0E-D691-7088-DB2B-8E922C78510B}"/>
              </a:ext>
            </a:extLst>
          </p:cNvPr>
          <p:cNvSpPr txBox="1"/>
          <p:nvPr/>
        </p:nvSpPr>
        <p:spPr>
          <a:xfrm>
            <a:off x="178755" y="6681539"/>
            <a:ext cx="3153464" cy="2445093"/>
          </a:xfrm>
          <a:prstGeom prst="rect">
            <a:avLst/>
          </a:prstGeom>
          <a:noFill/>
        </p:spPr>
        <p:txBody>
          <a:bodyPr wrap="square" rtlCol="0">
            <a:spAutoFit/>
          </a:bodyPr>
          <a:lstStyle/>
          <a:p>
            <a:pPr algn="ctr">
              <a:lnSpc>
                <a:spcPct val="107000"/>
              </a:lnSpc>
              <a:spcAft>
                <a:spcPts val="800"/>
              </a:spcAft>
            </a:pPr>
            <a:r>
              <a:rPr lang="en-GB" sz="1000" kern="100" dirty="0">
                <a:solidFill>
                  <a:srgbClr val="103551"/>
                </a:solidFill>
                <a:effectLst/>
                <a:latin typeface="Arial" panose="020B0604020202020204" pitchFamily="34" charset="0"/>
                <a:ea typeface="Aptos" panose="020B0004020202020204" pitchFamily="34" charset="0"/>
                <a:cs typeface="Arial" panose="020B0604020202020204" pitchFamily="34" charset="0"/>
              </a:rPr>
              <a:t>Toolkits and resources can be downloaded from the website:</a:t>
            </a:r>
            <a:endParaRPr lang="en-GB" sz="1000" kern="100" dirty="0">
              <a:solidFill>
                <a:srgbClr val="103551"/>
              </a:solidFill>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en-GB" sz="1000" b="1" kern="100" dirty="0">
                <a:solidFill>
                  <a:srgbClr val="103551"/>
                </a:solidFill>
                <a:effectLst/>
                <a:latin typeface="Arial" panose="020B0604020202020204" pitchFamily="34" charset="0"/>
                <a:ea typeface="Aptos" panose="020B00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www.stoploansharks.co.uk/social-media-toolkit-3-2/</a:t>
            </a:r>
            <a:endParaRPr lang="en-GB" sz="1000" b="1" kern="100" dirty="0">
              <a:solidFill>
                <a:srgbClr val="103551"/>
              </a:solidFill>
              <a:effectLst/>
              <a:latin typeface="Arial" panose="020B0604020202020204" pitchFamily="34" charset="0"/>
              <a:ea typeface="Aptos" panose="020B0004020202020204" pitchFamily="34" charset="0"/>
              <a:cs typeface="Arial" panose="020B0604020202020204" pitchFamily="34" charset="0"/>
            </a:endParaRPr>
          </a:p>
          <a:p>
            <a:pPr algn="ctr">
              <a:lnSpc>
                <a:spcPct val="107000"/>
              </a:lnSpc>
              <a:spcAft>
                <a:spcPts val="800"/>
              </a:spcAft>
            </a:pPr>
            <a:r>
              <a:rPr lang="en-GB" sz="1000" kern="100" dirty="0">
                <a:solidFill>
                  <a:srgbClr val="103551"/>
                </a:solidFill>
                <a:latin typeface="Arial" panose="020B0604020202020204" pitchFamily="34" charset="0"/>
                <a:ea typeface="Aptos" panose="020B0004020202020204" pitchFamily="34" charset="0"/>
                <a:cs typeface="Arial" panose="020B0604020202020204" pitchFamily="34" charset="0"/>
              </a:rPr>
              <a:t>Keep an eye on our socials for more details: </a:t>
            </a:r>
            <a:endParaRPr lang="en-GB" sz="1000" kern="100" dirty="0">
              <a:solidFill>
                <a:srgbClr val="103551"/>
              </a:solidFill>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GB" sz="1000" b="1" kern="100" dirty="0">
                <a:solidFill>
                  <a:srgbClr val="103551"/>
                </a:solidFill>
                <a:effectLst/>
                <a:latin typeface="Arial" panose="020B0604020202020204" pitchFamily="34" charset="0"/>
                <a:ea typeface="Aptos" panose="020B0004020202020204" pitchFamily="34" charset="0"/>
                <a:cs typeface="Arial" panose="020B0604020202020204" pitchFamily="34" charset="0"/>
              </a:rPr>
              <a:t>Facebook -  @StopLoanSharksEngland</a:t>
            </a:r>
          </a:p>
          <a:p>
            <a:pPr>
              <a:lnSpc>
                <a:spcPct val="107000"/>
              </a:lnSpc>
              <a:spcAft>
                <a:spcPts val="800"/>
              </a:spcAft>
            </a:pPr>
            <a:r>
              <a:rPr lang="en-GB" sz="1000" b="1" kern="100" dirty="0">
                <a:solidFill>
                  <a:srgbClr val="103551"/>
                </a:solidFill>
                <a:effectLst/>
                <a:latin typeface="Arial" panose="020B0604020202020204" pitchFamily="34" charset="0"/>
                <a:ea typeface="Aptos" panose="020B0004020202020204" pitchFamily="34" charset="0"/>
                <a:cs typeface="Arial" panose="020B0604020202020204" pitchFamily="34" charset="0"/>
              </a:rPr>
              <a:t>Instagram - @stoploansharksengland</a:t>
            </a:r>
          </a:p>
          <a:p>
            <a:pPr>
              <a:lnSpc>
                <a:spcPct val="107000"/>
              </a:lnSpc>
              <a:spcAft>
                <a:spcPts val="800"/>
              </a:spcAft>
            </a:pPr>
            <a:r>
              <a:rPr lang="en-GB" sz="1000" b="1" kern="100" dirty="0">
                <a:solidFill>
                  <a:srgbClr val="103551"/>
                </a:solidFill>
                <a:effectLst/>
                <a:latin typeface="Arial" panose="020B0604020202020204" pitchFamily="34" charset="0"/>
                <a:ea typeface="Aptos" panose="020B0004020202020204" pitchFamily="34" charset="0"/>
                <a:cs typeface="Arial" panose="020B0604020202020204" pitchFamily="34" charset="0"/>
              </a:rPr>
              <a:t>X - @SLSEngland </a:t>
            </a:r>
          </a:p>
          <a:p>
            <a:pPr>
              <a:lnSpc>
                <a:spcPct val="107000"/>
              </a:lnSpc>
              <a:spcAft>
                <a:spcPts val="800"/>
              </a:spcAft>
            </a:pPr>
            <a:r>
              <a:rPr lang="en-GB" sz="1000" b="1" kern="100" dirty="0">
                <a:solidFill>
                  <a:srgbClr val="103551"/>
                </a:solidFill>
                <a:effectLst/>
                <a:latin typeface="Arial" panose="020B0604020202020204" pitchFamily="34" charset="0"/>
                <a:ea typeface="Aptos" panose="020B0004020202020204" pitchFamily="34" charset="0"/>
                <a:cs typeface="Arial" panose="020B0604020202020204" pitchFamily="34" charset="0"/>
              </a:rPr>
              <a:t>TikTok - @stoploansharks </a:t>
            </a:r>
          </a:p>
          <a:p>
            <a:pPr>
              <a:lnSpc>
                <a:spcPct val="107000"/>
              </a:lnSpc>
              <a:spcAft>
                <a:spcPts val="800"/>
              </a:spcAft>
            </a:pPr>
            <a:r>
              <a:rPr lang="en-GB" sz="1000" b="1" kern="100" dirty="0">
                <a:solidFill>
                  <a:srgbClr val="103551"/>
                </a:solidFill>
                <a:effectLst/>
                <a:latin typeface="Arial" panose="020B0604020202020204" pitchFamily="34" charset="0"/>
                <a:ea typeface="Aptos" panose="020B0004020202020204" pitchFamily="34" charset="0"/>
                <a:cs typeface="Arial" panose="020B0604020202020204" pitchFamily="34" charset="0"/>
              </a:rPr>
              <a:t>LinkedIn - @stoploansharksEngland</a:t>
            </a:r>
            <a:endParaRPr lang="en-GB" sz="1000" u="sng" dirty="0">
              <a:solidFill>
                <a:srgbClr val="103551"/>
              </a:solidFill>
              <a:latin typeface="Arial" panose="020B0604020202020204" pitchFamily="34" charset="0"/>
              <a:cs typeface="Arial" panose="020B0604020202020204" pitchFamily="34" charset="0"/>
            </a:endParaRPr>
          </a:p>
        </p:txBody>
      </p:sp>
      <p:pic>
        <p:nvPicPr>
          <p:cNvPr id="8" name="Picture 7" descr="Young girl reading a book">
            <a:extLst>
              <a:ext uri="{FF2B5EF4-FFF2-40B4-BE49-F238E27FC236}">
                <a16:creationId xmlns:a16="http://schemas.microsoft.com/office/drawing/2014/main" id="{0D3E57D3-F0C5-5DEB-61CD-526E1296DC25}"/>
              </a:ext>
            </a:extLst>
          </p:cNvPr>
          <p:cNvPicPr>
            <a:picLocks noChangeAspect="1"/>
          </p:cNvPicPr>
          <p:nvPr/>
        </p:nvPicPr>
        <p:blipFill>
          <a:blip r:embed="rId9">
            <a:alphaModFix amt="23000"/>
            <a:extLst>
              <a:ext uri="{BEBA8EAE-BF5A-486C-A8C5-ECC9F3942E4B}">
                <a14:imgProps xmlns:a14="http://schemas.microsoft.com/office/drawing/2010/main">
                  <a14:imgLayer r:embed="rId10">
                    <a14:imgEffect>
                      <a14:brightnessContrast bright="7000" contrast="19000"/>
                    </a14:imgEffect>
                  </a14:imgLayer>
                </a14:imgProps>
              </a:ext>
            </a:extLst>
          </a:blip>
          <a:stretch>
            <a:fillRect/>
          </a:stretch>
        </p:blipFill>
        <p:spPr>
          <a:xfrm flipH="1">
            <a:off x="1236831" y="7669184"/>
            <a:ext cx="2344870" cy="1495057"/>
          </a:xfrm>
          <a:prstGeom prst="rect">
            <a:avLst/>
          </a:prstGeom>
          <a:effectLst>
            <a:softEdge rad="254000"/>
          </a:effectLst>
        </p:spPr>
      </p:pic>
    </p:spTree>
    <p:extLst>
      <p:ext uri="{BB962C8B-B14F-4D97-AF65-F5344CB8AC3E}">
        <p14:creationId xmlns:p14="http://schemas.microsoft.com/office/powerpoint/2010/main" val="1905121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355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79862" y="3354942"/>
            <a:ext cx="6545800" cy="6044001"/>
          </a:xfrm>
          <a:prstGeom prst="rect">
            <a:avLst/>
          </a:prstGeom>
        </p:spPr>
      </p:pic>
      <p:sp>
        <p:nvSpPr>
          <p:cNvPr id="12" name="Rectangle 11"/>
          <p:cNvSpPr/>
          <p:nvPr/>
        </p:nvSpPr>
        <p:spPr>
          <a:xfrm>
            <a:off x="0" y="0"/>
            <a:ext cx="6858000" cy="1390650"/>
          </a:xfrm>
          <a:prstGeom prst="rect">
            <a:avLst/>
          </a:prstGeom>
          <a:solidFill>
            <a:srgbClr val="103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0318" y="8277278"/>
            <a:ext cx="6581901" cy="430887"/>
          </a:xfrm>
          <a:prstGeom prst="rect">
            <a:avLst/>
          </a:prstGeom>
        </p:spPr>
        <p:txBody>
          <a:bodyPr wrap="square">
            <a:spAutoFit/>
          </a:bodyPr>
          <a:lstStyle/>
          <a:p>
            <a:pPr algn="just" fontAlgn="base"/>
            <a:endParaRPr lang="en-GB" sz="1100" dirty="0">
              <a:solidFill>
                <a:schemeClr val="bg1"/>
              </a:solidFill>
            </a:endParaRPr>
          </a:p>
          <a:p>
            <a:pPr algn="just" fontAlgn="base"/>
            <a:endParaRPr lang="en-GB" sz="1100" dirty="0">
              <a:solidFill>
                <a:schemeClr val="bg1"/>
              </a:solidFill>
            </a:endParaRPr>
          </a:p>
        </p:txBody>
      </p:sp>
      <p:pic>
        <p:nvPicPr>
          <p:cNvPr id="23" name="Picture 22">
            <a:extLst>
              <a:ext uri="{FF2B5EF4-FFF2-40B4-BE49-F238E27FC236}">
                <a16:creationId xmlns:a16="http://schemas.microsoft.com/office/drawing/2014/main" id="{1D348F38-0281-4A14-8674-5A5D6D70C3E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61644" y="149802"/>
            <a:ext cx="3829050" cy="587121"/>
          </a:xfrm>
          <a:prstGeom prst="rect">
            <a:avLst/>
          </a:prstGeom>
        </p:spPr>
      </p:pic>
      <p:sp>
        <p:nvSpPr>
          <p:cNvPr id="14" name="TextBox 13">
            <a:extLst>
              <a:ext uri="{FF2B5EF4-FFF2-40B4-BE49-F238E27FC236}">
                <a16:creationId xmlns:a16="http://schemas.microsoft.com/office/drawing/2014/main" id="{144977B0-2FAB-418E-9B09-93B134797760}"/>
              </a:ext>
            </a:extLst>
          </p:cNvPr>
          <p:cNvSpPr txBox="1"/>
          <p:nvPr/>
        </p:nvSpPr>
        <p:spPr>
          <a:xfrm>
            <a:off x="178188" y="775028"/>
            <a:ext cx="6679812" cy="446276"/>
          </a:xfrm>
          <a:prstGeom prst="rect">
            <a:avLst/>
          </a:prstGeom>
          <a:noFill/>
        </p:spPr>
        <p:txBody>
          <a:bodyPr wrap="square" rtlCol="0">
            <a:spAutoFit/>
          </a:bodyPr>
          <a:lstStyle/>
          <a:p>
            <a:pPr algn="ctr"/>
            <a:r>
              <a:rPr lang="en-GB" sz="2300" b="1" dirty="0">
                <a:solidFill>
                  <a:schemeClr val="bg1"/>
                </a:solidFill>
                <a:latin typeface="Arial" panose="020B0604020202020204" pitchFamily="34" charset="0"/>
                <a:cs typeface="Arial" panose="020B0604020202020204" pitchFamily="34" charset="0"/>
              </a:rPr>
              <a:t>£1.5m confiscated from loan sharks this year</a:t>
            </a:r>
          </a:p>
        </p:txBody>
      </p:sp>
      <p:pic>
        <p:nvPicPr>
          <p:cNvPr id="8" name="Picture 7" descr="Calendar&#10;&#10;Description automatically generated">
            <a:extLst>
              <a:ext uri="{FF2B5EF4-FFF2-40B4-BE49-F238E27FC236}">
                <a16:creationId xmlns:a16="http://schemas.microsoft.com/office/drawing/2014/main" id="{8997EDDB-7DF5-49C5-9E08-F422FFA744F5}"/>
              </a:ext>
            </a:extLst>
          </p:cNvPr>
          <p:cNvPicPr>
            <a:picLocks noChangeAspect="1"/>
          </p:cNvPicPr>
          <p:nvPr/>
        </p:nvPicPr>
        <p:blipFill>
          <a:blip r:embed="rId4" cstate="screen">
            <a:alphaModFix amt="40000"/>
            <a:extLst>
              <a:ext uri="{28A0092B-C50C-407E-A947-70E740481C1C}">
                <a14:useLocalDpi xmlns:a14="http://schemas.microsoft.com/office/drawing/2010/main" val="0"/>
              </a:ext>
            </a:extLst>
          </a:blip>
          <a:stretch>
            <a:fillRect/>
          </a:stretch>
        </p:blipFill>
        <p:spPr>
          <a:xfrm>
            <a:off x="118134" y="1314867"/>
            <a:ext cx="6679812" cy="4040107"/>
          </a:xfrm>
          <a:prstGeom prst="rect">
            <a:avLst/>
          </a:prstGeom>
          <a:effectLst>
            <a:softEdge rad="596900"/>
          </a:effectLst>
        </p:spPr>
      </p:pic>
      <p:sp>
        <p:nvSpPr>
          <p:cNvPr id="18" name="TextBox 17">
            <a:extLst>
              <a:ext uri="{FF2B5EF4-FFF2-40B4-BE49-F238E27FC236}">
                <a16:creationId xmlns:a16="http://schemas.microsoft.com/office/drawing/2014/main" id="{0761950D-C38F-4F0A-94E4-D71E939A4FD7}"/>
              </a:ext>
            </a:extLst>
          </p:cNvPr>
          <p:cNvSpPr txBox="1"/>
          <p:nvPr/>
        </p:nvSpPr>
        <p:spPr>
          <a:xfrm>
            <a:off x="-3127854" y="13705411"/>
            <a:ext cx="6679812" cy="461665"/>
          </a:xfrm>
          <a:prstGeom prst="rect">
            <a:avLst/>
          </a:prstGeom>
          <a:noFill/>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Other Proceeds of Crime cases</a:t>
            </a:r>
          </a:p>
        </p:txBody>
      </p:sp>
      <p:sp>
        <p:nvSpPr>
          <p:cNvPr id="21" name="Rectangle 20">
            <a:extLst>
              <a:ext uri="{FF2B5EF4-FFF2-40B4-BE49-F238E27FC236}">
                <a16:creationId xmlns:a16="http://schemas.microsoft.com/office/drawing/2014/main" id="{693EC232-1F1B-412B-BC69-402ED5A68C5D}"/>
              </a:ext>
            </a:extLst>
          </p:cNvPr>
          <p:cNvSpPr/>
          <p:nvPr/>
        </p:nvSpPr>
        <p:spPr>
          <a:xfrm>
            <a:off x="58080" y="9364260"/>
            <a:ext cx="6767581" cy="38488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26">
            <a:extLst>
              <a:ext uri="{FF2B5EF4-FFF2-40B4-BE49-F238E27FC236}">
                <a16:creationId xmlns:a16="http://schemas.microsoft.com/office/drawing/2014/main" id="{D8CD2A71-C097-4075-87E5-8B502D3F8F3C}"/>
              </a:ext>
            </a:extLst>
          </p:cNvPr>
          <p:cNvSpPr txBox="1"/>
          <p:nvPr/>
        </p:nvSpPr>
        <p:spPr>
          <a:xfrm>
            <a:off x="32338" y="9398943"/>
            <a:ext cx="6825662" cy="307777"/>
          </a:xfrm>
          <a:prstGeom prst="rect">
            <a:avLst/>
          </a:prstGeom>
          <a:noFill/>
        </p:spPr>
        <p:txBody>
          <a:bodyPr wrap="square" rtlCol="0">
            <a:spAutoFit/>
          </a:bodyPr>
          <a:lstStyle/>
          <a:p>
            <a:pPr algn="ctr"/>
            <a:r>
              <a:rPr lang="en-GB" sz="1400" b="1" dirty="0">
                <a:solidFill>
                  <a:schemeClr val="bg1"/>
                </a:solidFill>
                <a:latin typeface="Arial" panose="020B0604020202020204" pitchFamily="34" charset="0"/>
                <a:cs typeface="Arial" panose="020B0604020202020204" pitchFamily="34" charset="0"/>
              </a:rPr>
              <a:t>To read the full stories of these cases, go to </a:t>
            </a:r>
            <a:r>
              <a:rPr lang="en-GB" sz="1400" b="1" dirty="0">
                <a:solidFill>
                  <a:schemeClr val="bg1"/>
                </a:solidFill>
                <a:latin typeface="Arial" panose="020B0604020202020204" pitchFamily="34" charset="0"/>
                <a:cs typeface="Arial" panose="020B0604020202020204" pitchFamily="34" charset="0"/>
                <a:hlinkClick r:id="rId5"/>
              </a:rPr>
              <a:t>www.stoploansharks.co.uk/news/</a:t>
            </a:r>
            <a:endParaRPr lang="en-GB" sz="14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D76FC9-9684-FE8F-DAC7-097B91D3AB20}"/>
              </a:ext>
            </a:extLst>
          </p:cNvPr>
          <p:cNvSpPr txBox="1"/>
          <p:nvPr/>
        </p:nvSpPr>
        <p:spPr>
          <a:xfrm>
            <a:off x="32338" y="2769653"/>
            <a:ext cx="3314159" cy="2723823"/>
          </a:xfrm>
          <a:prstGeom prst="rect">
            <a:avLst/>
          </a:prstGeom>
          <a:noFill/>
        </p:spPr>
        <p:txBody>
          <a:bodyPr wrap="square" numCol="1" rtlCol="0">
            <a:spAutoFit/>
          </a:bodyPr>
          <a:lstStyle/>
          <a:p>
            <a:r>
              <a:rPr lang="en-GB" sz="900" dirty="0">
                <a:solidFill>
                  <a:schemeClr val="bg1"/>
                </a:solidFill>
                <a:effectLst/>
                <a:latin typeface="Arial" panose="020B0604020202020204" pitchFamily="34" charset="0"/>
                <a:ea typeface="Calibri" panose="020F0502020204030204" pitchFamily="34" charset="0"/>
                <a:cs typeface="Arial" panose="020B0604020202020204" pitchFamily="34" charset="0"/>
              </a:rPr>
              <a:t>Two loan sharks have been told to hand over £1.2 million in one of the largest ever Proceeds of Crime confiscation orders for the England Illegal Money Lending Team.</a:t>
            </a:r>
          </a:p>
          <a:p>
            <a:endParaRPr lang="en-GB" sz="9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r>
              <a:rPr lang="en-GB" sz="900" dirty="0">
                <a:solidFill>
                  <a:schemeClr val="bg1"/>
                </a:solidFill>
                <a:latin typeface="Arial" panose="020B0604020202020204" pitchFamily="34" charset="0"/>
                <a:cs typeface="Arial" panose="020B0604020202020204" pitchFamily="34" charset="0"/>
              </a:rPr>
              <a:t>Luz Guerra Villar, aged 67, and 71-year-old Leticia </a:t>
            </a:r>
            <a:r>
              <a:rPr lang="en-GB" sz="900" dirty="0" err="1">
                <a:solidFill>
                  <a:schemeClr val="bg1"/>
                </a:solidFill>
                <a:latin typeface="Arial" panose="020B0604020202020204" pitchFamily="34" charset="0"/>
                <a:cs typeface="Arial" panose="020B0604020202020204" pitchFamily="34" charset="0"/>
              </a:rPr>
              <a:t>Manipol</a:t>
            </a:r>
            <a:r>
              <a:rPr lang="en-GB" sz="900" dirty="0">
                <a:solidFill>
                  <a:schemeClr val="bg1"/>
                </a:solidFill>
                <a:latin typeface="Arial" panose="020B0604020202020204" pitchFamily="34" charset="0"/>
                <a:cs typeface="Arial" panose="020B0604020202020204" pitchFamily="34" charset="0"/>
              </a:rPr>
              <a:t> were given suspended jail sentences in 2021 after admitting illegal money lending and money laundering charges. </a:t>
            </a:r>
          </a:p>
          <a:p>
            <a:endParaRPr lang="en-GB" sz="900" dirty="0">
              <a:solidFill>
                <a:schemeClr val="bg1"/>
              </a:solidFill>
              <a:latin typeface="Arial" panose="020B0604020202020204" pitchFamily="34" charset="0"/>
              <a:cs typeface="Arial" panose="020B0604020202020204" pitchFamily="34" charset="0"/>
            </a:endParaRPr>
          </a:p>
          <a:p>
            <a:r>
              <a:rPr lang="en-GB" sz="900" dirty="0">
                <a:solidFill>
                  <a:schemeClr val="bg1"/>
                </a:solidFill>
                <a:latin typeface="Arial" panose="020B0604020202020204" pitchFamily="34" charset="0"/>
                <a:cs typeface="Arial" panose="020B0604020202020204" pitchFamily="34" charset="0"/>
              </a:rPr>
              <a:t>Kingston Crown Court heard the two women, of Church Lane, Tooting, had lent over £4.2 million to fellow Filipinos across South London, many of whom worked at a London hospital. They operated over a 16-year period. </a:t>
            </a:r>
          </a:p>
          <a:p>
            <a:endParaRPr lang="en-GB" sz="900" dirty="0">
              <a:solidFill>
                <a:schemeClr val="bg1"/>
              </a:solidFill>
              <a:latin typeface="Arial" panose="020B0604020202020204" pitchFamily="34" charset="0"/>
              <a:cs typeface="Arial" panose="020B0604020202020204" pitchFamily="34" charset="0"/>
            </a:endParaRPr>
          </a:p>
          <a:p>
            <a:r>
              <a:rPr lang="en-GB" sz="900" dirty="0">
                <a:solidFill>
                  <a:schemeClr val="bg1"/>
                </a:solidFill>
                <a:latin typeface="Arial" panose="020B0604020202020204" pitchFamily="34" charset="0"/>
                <a:cs typeface="Arial" panose="020B0604020202020204" pitchFamily="34" charset="0"/>
              </a:rPr>
              <a:t>The case was back before the court on Tuesday, April 16, when Judge Marcus </a:t>
            </a:r>
            <a:r>
              <a:rPr lang="en-GB" sz="900" dirty="0" err="1">
                <a:solidFill>
                  <a:schemeClr val="bg1"/>
                </a:solidFill>
                <a:latin typeface="Arial" panose="020B0604020202020204" pitchFamily="34" charset="0"/>
                <a:cs typeface="Arial" panose="020B0604020202020204" pitchFamily="34" charset="0"/>
              </a:rPr>
              <a:t>Tregilgas</a:t>
            </a:r>
            <a:r>
              <a:rPr lang="en-GB" sz="900" dirty="0">
                <a:solidFill>
                  <a:schemeClr val="bg1"/>
                </a:solidFill>
                <a:latin typeface="Arial" panose="020B0604020202020204" pitchFamily="34" charset="0"/>
                <a:cs typeface="Arial" panose="020B0604020202020204" pitchFamily="34" charset="0"/>
              </a:rPr>
              <a:t>-Davey heard the pair had benefited to the tune of £1.2 million between them. </a:t>
            </a:r>
          </a:p>
          <a:p>
            <a:r>
              <a:rPr lang="en-GB" sz="900" dirty="0">
                <a:solidFill>
                  <a:schemeClr val="bg1"/>
                </a:solidFill>
                <a:latin typeface="Arial" panose="020B0604020202020204" pitchFamily="34" charset="0"/>
                <a:cs typeface="Arial" panose="020B0604020202020204" pitchFamily="34" charset="0"/>
              </a:rPr>
              <a:t>They were each given a confiscation order for £600,000, which must be paid within three months or they could face a jail term of up to six years. </a:t>
            </a:r>
          </a:p>
        </p:txBody>
      </p:sp>
      <p:sp>
        <p:nvSpPr>
          <p:cNvPr id="9" name="TextBox 8">
            <a:extLst>
              <a:ext uri="{FF2B5EF4-FFF2-40B4-BE49-F238E27FC236}">
                <a16:creationId xmlns:a16="http://schemas.microsoft.com/office/drawing/2014/main" id="{8DE7E639-8D85-5234-BDB3-628E9D5EB1A4}"/>
              </a:ext>
            </a:extLst>
          </p:cNvPr>
          <p:cNvSpPr txBox="1"/>
          <p:nvPr/>
        </p:nvSpPr>
        <p:spPr>
          <a:xfrm>
            <a:off x="58080" y="2346111"/>
            <a:ext cx="2120799" cy="430887"/>
          </a:xfrm>
          <a:prstGeom prst="rect">
            <a:avLst/>
          </a:prstGeom>
          <a:noFill/>
        </p:spPr>
        <p:txBody>
          <a:bodyPr wrap="square" rtlCol="0">
            <a:spAutoFit/>
          </a:bodyPr>
          <a:lstStyle/>
          <a:p>
            <a:r>
              <a:rPr lang="en-GB" sz="2200" b="1" dirty="0">
                <a:solidFill>
                  <a:schemeClr val="bg1"/>
                </a:solidFill>
                <a:latin typeface="Arial" panose="020B0604020202020204" pitchFamily="34" charset="0"/>
                <a:cs typeface="Arial" panose="020B0604020202020204" pitchFamily="34" charset="0"/>
              </a:rPr>
              <a:t>London</a:t>
            </a:r>
          </a:p>
        </p:txBody>
      </p:sp>
      <p:sp>
        <p:nvSpPr>
          <p:cNvPr id="10" name="TextBox 9">
            <a:extLst>
              <a:ext uri="{FF2B5EF4-FFF2-40B4-BE49-F238E27FC236}">
                <a16:creationId xmlns:a16="http://schemas.microsoft.com/office/drawing/2014/main" id="{83EB0E24-26E7-97EE-CB1F-43EC8AD878C3}"/>
              </a:ext>
            </a:extLst>
          </p:cNvPr>
          <p:cNvSpPr txBox="1"/>
          <p:nvPr/>
        </p:nvSpPr>
        <p:spPr>
          <a:xfrm>
            <a:off x="2376098" y="6057007"/>
            <a:ext cx="2084032" cy="3277820"/>
          </a:xfrm>
          <a:prstGeom prst="rect">
            <a:avLst/>
          </a:prstGeom>
          <a:noFill/>
        </p:spPr>
        <p:txBody>
          <a:bodyPr wrap="square" rtlCol="0">
            <a:spAutoFit/>
          </a:bodyPr>
          <a:lstStyle/>
          <a:p>
            <a:pPr algn="l" fontAlgn="base"/>
            <a:r>
              <a:rPr lang="en-GB" sz="900" b="0" i="0" dirty="0">
                <a:solidFill>
                  <a:srgbClr val="FFFFFF"/>
                </a:solidFill>
                <a:effectLst/>
                <a:latin typeface="Arial" panose="020B0604020202020204" pitchFamily="34" charset="0"/>
                <a:cs typeface="Arial" panose="020B0604020202020204" pitchFamily="34" charset="0"/>
              </a:rPr>
              <a:t>A 51-year-old Sunderland man has been handed a court confiscation order for £2,959.25 after he admitted illegal money lending.</a:t>
            </a:r>
          </a:p>
          <a:p>
            <a:pPr algn="l" fontAlgn="base"/>
            <a:endParaRPr lang="en-GB" sz="900" b="0" i="0" dirty="0">
              <a:solidFill>
                <a:srgbClr val="FFFFFF"/>
              </a:solidFill>
              <a:effectLst/>
              <a:latin typeface="Arial" panose="020B0604020202020204" pitchFamily="34" charset="0"/>
              <a:cs typeface="Arial" panose="020B0604020202020204" pitchFamily="34" charset="0"/>
            </a:endParaRPr>
          </a:p>
          <a:p>
            <a:pPr algn="l" fontAlgn="base"/>
            <a:r>
              <a:rPr lang="en-GB" sz="900" b="0" i="0" dirty="0">
                <a:solidFill>
                  <a:srgbClr val="FFFFFF"/>
                </a:solidFill>
                <a:effectLst/>
                <a:latin typeface="Arial" panose="020B0604020202020204" pitchFamily="34" charset="0"/>
                <a:cs typeface="Arial" panose="020B0604020202020204" pitchFamily="34" charset="0"/>
              </a:rPr>
              <a:t>Graeme Lamb, of </a:t>
            </a:r>
            <a:r>
              <a:rPr lang="en-GB" sz="900" b="0" i="0" dirty="0" err="1">
                <a:solidFill>
                  <a:srgbClr val="FFFFFF"/>
                </a:solidFill>
                <a:effectLst/>
                <a:latin typeface="Arial" panose="020B0604020202020204" pitchFamily="34" charset="0"/>
                <a:cs typeface="Arial" panose="020B0604020202020204" pitchFamily="34" charset="0"/>
              </a:rPr>
              <a:t>Seafields</a:t>
            </a:r>
            <a:r>
              <a:rPr lang="en-GB" sz="900" b="0" i="0" dirty="0">
                <a:solidFill>
                  <a:srgbClr val="FFFFFF"/>
                </a:solidFill>
                <a:effectLst/>
                <a:latin typeface="Arial" panose="020B0604020202020204" pitchFamily="34" charset="0"/>
                <a:cs typeface="Arial" panose="020B0604020202020204" pitchFamily="34" charset="0"/>
              </a:rPr>
              <a:t>, was given a suspended sentence at Newcastle Crown Court in December last year after admitting illegal money lending and money laundering between 2014 and 2019. His mother Brenda Lamb, 83, of </a:t>
            </a:r>
            <a:r>
              <a:rPr lang="en-GB" sz="900" b="0" i="0" dirty="0" err="1">
                <a:solidFill>
                  <a:srgbClr val="FFFFFF"/>
                </a:solidFill>
                <a:effectLst/>
                <a:latin typeface="Arial" panose="020B0604020202020204" pitchFamily="34" charset="0"/>
                <a:cs typeface="Arial" panose="020B0604020202020204" pitchFamily="34" charset="0"/>
              </a:rPr>
              <a:t>Bromarsh</a:t>
            </a:r>
            <a:r>
              <a:rPr lang="en-GB" sz="900" b="0" i="0" dirty="0">
                <a:solidFill>
                  <a:srgbClr val="FFFFFF"/>
                </a:solidFill>
                <a:effectLst/>
                <a:latin typeface="Arial" panose="020B0604020202020204" pitchFamily="34" charset="0"/>
                <a:cs typeface="Arial" panose="020B0604020202020204" pitchFamily="34" charset="0"/>
              </a:rPr>
              <a:t> Court, Sunderland, admitted the same charge, but did not appear due to poor health. No confiscation order was made against her.</a:t>
            </a:r>
          </a:p>
          <a:p>
            <a:pPr algn="l" fontAlgn="base"/>
            <a:r>
              <a:rPr lang="en-GB" sz="900" b="0" i="0" dirty="0">
                <a:solidFill>
                  <a:srgbClr val="FFFFFF"/>
                </a:solidFill>
                <a:effectLst/>
                <a:latin typeface="Arial" panose="020B0604020202020204" pitchFamily="34" charset="0"/>
                <a:cs typeface="Arial" panose="020B0604020202020204" pitchFamily="34" charset="0"/>
              </a:rPr>
              <a:t>The court heard investigators found evidence of 361 loans being issued to 78 people ranging in value from £50 to £1,500. Interest rates of between 40% and 69.5% were charged. The pair were ordered to pay costs of £12,048.37.</a:t>
            </a:r>
          </a:p>
        </p:txBody>
      </p:sp>
      <p:sp>
        <p:nvSpPr>
          <p:cNvPr id="11" name="TextBox 10">
            <a:extLst>
              <a:ext uri="{FF2B5EF4-FFF2-40B4-BE49-F238E27FC236}">
                <a16:creationId xmlns:a16="http://schemas.microsoft.com/office/drawing/2014/main" id="{E87BCEF3-90C9-48A2-D1CB-F3EBB9F15754}"/>
              </a:ext>
            </a:extLst>
          </p:cNvPr>
          <p:cNvSpPr txBox="1"/>
          <p:nvPr/>
        </p:nvSpPr>
        <p:spPr>
          <a:xfrm>
            <a:off x="2344997" y="5614869"/>
            <a:ext cx="2120799" cy="430887"/>
          </a:xfrm>
          <a:prstGeom prst="rect">
            <a:avLst/>
          </a:prstGeom>
          <a:noFill/>
        </p:spPr>
        <p:txBody>
          <a:bodyPr wrap="square" rtlCol="0">
            <a:spAutoFit/>
          </a:bodyPr>
          <a:lstStyle/>
          <a:p>
            <a:r>
              <a:rPr lang="en-GB" sz="2200" b="1" dirty="0">
                <a:solidFill>
                  <a:schemeClr val="bg1"/>
                </a:solidFill>
                <a:latin typeface="Arial" panose="020B0604020202020204" pitchFamily="34" charset="0"/>
                <a:cs typeface="Arial" panose="020B0604020202020204" pitchFamily="34" charset="0"/>
              </a:rPr>
              <a:t>Sunderland</a:t>
            </a:r>
          </a:p>
        </p:txBody>
      </p:sp>
      <p:sp>
        <p:nvSpPr>
          <p:cNvPr id="13" name="TextBox 12">
            <a:extLst>
              <a:ext uri="{FF2B5EF4-FFF2-40B4-BE49-F238E27FC236}">
                <a16:creationId xmlns:a16="http://schemas.microsoft.com/office/drawing/2014/main" id="{BFDD97B1-A692-E7AA-07DA-DFED8374916E}"/>
              </a:ext>
            </a:extLst>
          </p:cNvPr>
          <p:cNvSpPr txBox="1"/>
          <p:nvPr/>
        </p:nvSpPr>
        <p:spPr>
          <a:xfrm>
            <a:off x="3405396" y="2340062"/>
            <a:ext cx="1940119" cy="430887"/>
          </a:xfrm>
          <a:prstGeom prst="rect">
            <a:avLst/>
          </a:prstGeom>
          <a:noFill/>
        </p:spPr>
        <p:txBody>
          <a:bodyPr wrap="square" rtlCol="0">
            <a:spAutoFit/>
          </a:bodyPr>
          <a:lstStyle/>
          <a:p>
            <a:r>
              <a:rPr lang="en-GB" sz="2200" b="1" dirty="0">
                <a:solidFill>
                  <a:schemeClr val="bg1"/>
                </a:solidFill>
                <a:latin typeface="Arial" panose="020B0604020202020204" pitchFamily="34" charset="0"/>
                <a:cs typeface="Arial" panose="020B0604020202020204" pitchFamily="34" charset="0"/>
              </a:rPr>
              <a:t>Staffordshire</a:t>
            </a:r>
          </a:p>
        </p:txBody>
      </p:sp>
      <p:sp>
        <p:nvSpPr>
          <p:cNvPr id="15" name="TextBox 14">
            <a:extLst>
              <a:ext uri="{FF2B5EF4-FFF2-40B4-BE49-F238E27FC236}">
                <a16:creationId xmlns:a16="http://schemas.microsoft.com/office/drawing/2014/main" id="{688E4046-6E75-809C-5BB6-FA8416BE8ECC}"/>
              </a:ext>
            </a:extLst>
          </p:cNvPr>
          <p:cNvSpPr txBox="1"/>
          <p:nvPr/>
        </p:nvSpPr>
        <p:spPr>
          <a:xfrm>
            <a:off x="3432293" y="2746101"/>
            <a:ext cx="3314159" cy="2592432"/>
          </a:xfrm>
          <a:prstGeom prst="rect">
            <a:avLst/>
          </a:prstGeom>
          <a:noFill/>
        </p:spPr>
        <p:txBody>
          <a:bodyPr wrap="square" lIns="72000" tIns="72000" rIns="72000" bIns="0" rtlCol="0">
            <a:spAutoFit/>
          </a:bodyPr>
          <a:lstStyle/>
          <a:p>
            <a:pPr>
              <a:lnSpc>
                <a:spcPct val="107000"/>
              </a:lnSpc>
              <a:spcAft>
                <a:spcPts val="800"/>
              </a:spcAft>
            </a:pPr>
            <a:r>
              <a:rPr lang="en-GB" sz="900" kern="100" dirty="0">
                <a:solidFill>
                  <a:schemeClr val="bg1"/>
                </a:solidFill>
                <a:latin typeface="Arial" panose="020B0604020202020204" pitchFamily="34" charset="0"/>
                <a:ea typeface="Calibri" panose="020F0502020204030204" pitchFamily="34" charset="0"/>
                <a:cs typeface="Arial" panose="020B0604020202020204" pitchFamily="34" charset="0"/>
              </a:rPr>
              <a:t>A </a:t>
            </a:r>
            <a:r>
              <a:rPr lang="en-GB"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Staffordshire loan shark who was jailed for four and a half years has now been told he must pay more than £16,000.</a:t>
            </a:r>
          </a:p>
          <a:p>
            <a:pPr>
              <a:lnSpc>
                <a:spcPct val="107000"/>
              </a:lnSpc>
              <a:spcAft>
                <a:spcPts val="800"/>
              </a:spcAft>
            </a:pPr>
            <a:r>
              <a:rPr lang="en-GB" sz="900" kern="100" dirty="0">
                <a:solidFill>
                  <a:schemeClr val="bg1"/>
                </a:solidFill>
                <a:latin typeface="Arial" panose="020B0604020202020204" pitchFamily="34" charset="0"/>
                <a:ea typeface="Calibri" panose="020F0502020204030204" pitchFamily="34" charset="0"/>
                <a:cs typeface="Arial" panose="020B0604020202020204" pitchFamily="34" charset="0"/>
              </a:rPr>
              <a:t>M</a:t>
            </a:r>
            <a:r>
              <a:rPr lang="en-GB"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antas </a:t>
            </a:r>
            <a:r>
              <a:rPr lang="en-GB"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Daujotas</a:t>
            </a:r>
            <a:r>
              <a:rPr lang="en-GB"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aged 39, from Burton upon Trent, ran an illegal lending operation with at least 260 customers. He was sentenced at Stafford Crown Court last June after admitting illegal lending, money laundering and unlawful possession of identity documents.</a:t>
            </a:r>
          </a:p>
          <a:p>
            <a:pPr>
              <a:lnSpc>
                <a:spcPct val="107000"/>
              </a:lnSpc>
              <a:spcAft>
                <a:spcPts val="800"/>
              </a:spcAft>
            </a:pPr>
            <a:r>
              <a:rPr lang="en-GB"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His case was back before the court in May when a confiscation order was made for £16,333 under the Proceeds of Crime Act. The court heard that figure was the amount of realisable assets available.</a:t>
            </a:r>
          </a:p>
          <a:p>
            <a:pPr>
              <a:lnSpc>
                <a:spcPct val="107000"/>
              </a:lnSpc>
              <a:spcAft>
                <a:spcPts val="800"/>
              </a:spcAft>
            </a:pPr>
            <a:r>
              <a:rPr lang="en-GB"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The court last year heard </a:t>
            </a:r>
            <a:r>
              <a:rPr lang="en-GB" sz="9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Daujotas</a:t>
            </a:r>
            <a:r>
              <a:rPr lang="en-GB" sz="9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left the country after his arrest and the IMLT worked in partnership with Staffordshire Police and other law enforcement agencies to ensure he was forced to return to face justice. </a:t>
            </a:r>
            <a:endParaRPr lang="en-GB" sz="900"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769D8686-C010-C090-DA77-A5212D5941D2}"/>
              </a:ext>
            </a:extLst>
          </p:cNvPr>
          <p:cNvSpPr txBox="1"/>
          <p:nvPr/>
        </p:nvSpPr>
        <p:spPr>
          <a:xfrm>
            <a:off x="4425527" y="5612217"/>
            <a:ext cx="2120799" cy="430887"/>
          </a:xfrm>
          <a:prstGeom prst="rect">
            <a:avLst/>
          </a:prstGeom>
          <a:noFill/>
        </p:spPr>
        <p:txBody>
          <a:bodyPr wrap="square" rtlCol="0">
            <a:spAutoFit/>
          </a:bodyPr>
          <a:lstStyle/>
          <a:p>
            <a:r>
              <a:rPr lang="en-GB" sz="2200" b="1" dirty="0">
                <a:solidFill>
                  <a:schemeClr val="bg1"/>
                </a:solidFill>
                <a:latin typeface="Arial" panose="020B0604020202020204" pitchFamily="34" charset="0"/>
                <a:cs typeface="Arial" panose="020B0604020202020204" pitchFamily="34" charset="0"/>
              </a:rPr>
              <a:t>Surrey</a:t>
            </a:r>
          </a:p>
        </p:txBody>
      </p:sp>
      <p:sp>
        <p:nvSpPr>
          <p:cNvPr id="17" name="TextBox 16">
            <a:extLst>
              <a:ext uri="{FF2B5EF4-FFF2-40B4-BE49-F238E27FC236}">
                <a16:creationId xmlns:a16="http://schemas.microsoft.com/office/drawing/2014/main" id="{799306AD-56F2-C093-30DB-9628AFFF3EEC}"/>
              </a:ext>
            </a:extLst>
          </p:cNvPr>
          <p:cNvSpPr txBox="1"/>
          <p:nvPr/>
        </p:nvSpPr>
        <p:spPr>
          <a:xfrm>
            <a:off x="4460129" y="6054355"/>
            <a:ext cx="2302191" cy="3277820"/>
          </a:xfrm>
          <a:prstGeom prst="rect">
            <a:avLst/>
          </a:prstGeom>
          <a:noFill/>
        </p:spPr>
        <p:txBody>
          <a:bodyPr wrap="square" rtlCol="0">
            <a:spAutoFit/>
          </a:bodyPr>
          <a:lstStyle/>
          <a:p>
            <a:r>
              <a:rPr lang="en-GB" sz="900" dirty="0">
                <a:solidFill>
                  <a:schemeClr val="bg1"/>
                </a:solidFill>
                <a:latin typeface="Arial" panose="020B0604020202020204" pitchFamily="34" charset="0"/>
                <a:cs typeface="Arial" panose="020B0604020202020204" pitchFamily="34" charset="0"/>
              </a:rPr>
              <a:t>A couple in their 70s who ran an illegal money lending business loaning over £2 million have been handed suspended sentences and ordered to pay £340,000.</a:t>
            </a:r>
          </a:p>
          <a:p>
            <a:r>
              <a:rPr lang="en-GB" sz="900" dirty="0">
                <a:solidFill>
                  <a:schemeClr val="bg1"/>
                </a:solidFill>
                <a:latin typeface="Arial" panose="020B0604020202020204" pitchFamily="34" charset="0"/>
                <a:cs typeface="Arial" panose="020B0604020202020204" pitchFamily="34" charset="0"/>
              </a:rPr>
              <a:t> </a:t>
            </a:r>
          </a:p>
          <a:p>
            <a:r>
              <a:rPr lang="en-GB" sz="900" dirty="0">
                <a:solidFill>
                  <a:schemeClr val="bg1"/>
                </a:solidFill>
                <a:latin typeface="Arial" panose="020B0604020202020204" pitchFamily="34" charset="0"/>
                <a:cs typeface="Arial" panose="020B0604020202020204" pitchFamily="34" charset="0"/>
              </a:rPr>
              <a:t>Romeo and </a:t>
            </a:r>
            <a:r>
              <a:rPr lang="en-GB" sz="900" dirty="0" err="1">
                <a:solidFill>
                  <a:schemeClr val="bg1"/>
                </a:solidFill>
                <a:latin typeface="Arial" panose="020B0604020202020204" pitchFamily="34" charset="0"/>
                <a:cs typeface="Arial" panose="020B0604020202020204" pitchFamily="34" charset="0"/>
              </a:rPr>
              <a:t>Merlita</a:t>
            </a:r>
            <a:r>
              <a:rPr lang="en-GB" sz="900" dirty="0">
                <a:solidFill>
                  <a:schemeClr val="bg1"/>
                </a:solidFill>
                <a:latin typeface="Arial" panose="020B0604020202020204" pitchFamily="34" charset="0"/>
                <a:cs typeface="Arial" panose="020B0604020202020204" pitchFamily="34" charset="0"/>
              </a:rPr>
              <a:t> </a:t>
            </a:r>
            <a:r>
              <a:rPr lang="en-GB" sz="900" dirty="0" err="1">
                <a:solidFill>
                  <a:schemeClr val="bg1"/>
                </a:solidFill>
                <a:latin typeface="Arial" panose="020B0604020202020204" pitchFamily="34" charset="0"/>
                <a:cs typeface="Arial" panose="020B0604020202020204" pitchFamily="34" charset="0"/>
              </a:rPr>
              <a:t>Magtibay</a:t>
            </a:r>
            <a:r>
              <a:rPr lang="en-GB" sz="900" dirty="0">
                <a:solidFill>
                  <a:schemeClr val="bg1"/>
                </a:solidFill>
                <a:latin typeface="Arial" panose="020B0604020202020204" pitchFamily="34" charset="0"/>
                <a:cs typeface="Arial" panose="020B0604020202020204" pitchFamily="34" charset="0"/>
              </a:rPr>
              <a:t>, both aged 73, from Surrey, appeared before Kingston upon Thames Crown Court in February after admitting illegal money lending and money laundering.</a:t>
            </a:r>
          </a:p>
          <a:p>
            <a:r>
              <a:rPr lang="en-GB" sz="900" dirty="0">
                <a:solidFill>
                  <a:schemeClr val="bg1"/>
                </a:solidFill>
                <a:latin typeface="Arial" panose="020B0604020202020204" pitchFamily="34" charset="0"/>
                <a:cs typeface="Arial" panose="020B0604020202020204" pitchFamily="34" charset="0"/>
              </a:rPr>
              <a:t> </a:t>
            </a:r>
          </a:p>
          <a:p>
            <a:r>
              <a:rPr lang="en-GB" sz="900" dirty="0">
                <a:solidFill>
                  <a:schemeClr val="bg1"/>
                </a:solidFill>
                <a:latin typeface="Arial" panose="020B0604020202020204" pitchFamily="34" charset="0"/>
                <a:cs typeface="Arial" panose="020B0604020202020204" pitchFamily="34" charset="0"/>
              </a:rPr>
              <a:t>They were each sentenced to 15 months in prison for illegal money lending and two years for money laundering, to run concurrently. The jail terms were suspended for 18 months.  </a:t>
            </a:r>
          </a:p>
          <a:p>
            <a:r>
              <a:rPr lang="en-GB" sz="900" dirty="0">
                <a:solidFill>
                  <a:schemeClr val="bg1"/>
                </a:solidFill>
                <a:latin typeface="Arial" panose="020B0604020202020204" pitchFamily="34" charset="0"/>
                <a:cs typeface="Arial" panose="020B0604020202020204" pitchFamily="34" charset="0"/>
              </a:rPr>
              <a:t>Romeo </a:t>
            </a:r>
            <a:r>
              <a:rPr lang="en-GB" sz="900" dirty="0" err="1">
                <a:solidFill>
                  <a:schemeClr val="bg1"/>
                </a:solidFill>
                <a:latin typeface="Arial" panose="020B0604020202020204" pitchFamily="34" charset="0"/>
                <a:cs typeface="Arial" panose="020B0604020202020204" pitchFamily="34" charset="0"/>
              </a:rPr>
              <a:t>Magtibay</a:t>
            </a:r>
            <a:r>
              <a:rPr lang="en-GB" sz="900" dirty="0">
                <a:solidFill>
                  <a:schemeClr val="bg1"/>
                </a:solidFill>
                <a:latin typeface="Arial" panose="020B0604020202020204" pitchFamily="34" charset="0"/>
                <a:cs typeface="Arial" panose="020B0604020202020204" pitchFamily="34" charset="0"/>
              </a:rPr>
              <a:t> was handed a confiscation order for more than £12,900 and </a:t>
            </a:r>
            <a:r>
              <a:rPr lang="en-GB" sz="900" dirty="0" err="1">
                <a:solidFill>
                  <a:schemeClr val="bg1"/>
                </a:solidFill>
                <a:latin typeface="Arial" panose="020B0604020202020204" pitchFamily="34" charset="0"/>
                <a:cs typeface="Arial" panose="020B0604020202020204" pitchFamily="34" charset="0"/>
              </a:rPr>
              <a:t>Merlita</a:t>
            </a:r>
            <a:r>
              <a:rPr lang="en-GB" sz="900" dirty="0">
                <a:solidFill>
                  <a:schemeClr val="bg1"/>
                </a:solidFill>
                <a:latin typeface="Arial" panose="020B0604020202020204" pitchFamily="34" charset="0"/>
                <a:cs typeface="Arial" panose="020B0604020202020204" pitchFamily="34" charset="0"/>
              </a:rPr>
              <a:t> </a:t>
            </a:r>
            <a:r>
              <a:rPr lang="en-GB" sz="900" dirty="0" err="1">
                <a:solidFill>
                  <a:schemeClr val="bg1"/>
                </a:solidFill>
                <a:latin typeface="Arial" panose="020B0604020202020204" pitchFamily="34" charset="0"/>
                <a:cs typeface="Arial" panose="020B0604020202020204" pitchFamily="34" charset="0"/>
              </a:rPr>
              <a:t>Magtibay</a:t>
            </a:r>
            <a:r>
              <a:rPr lang="en-GB" sz="900" dirty="0">
                <a:solidFill>
                  <a:schemeClr val="bg1"/>
                </a:solidFill>
                <a:latin typeface="Arial" panose="020B0604020202020204" pitchFamily="34" charset="0"/>
                <a:cs typeface="Arial" panose="020B0604020202020204" pitchFamily="34" charset="0"/>
              </a:rPr>
              <a:t> for more than £330,000. The court heard that the </a:t>
            </a:r>
            <a:r>
              <a:rPr lang="en-GB" sz="900" dirty="0" err="1">
                <a:solidFill>
                  <a:schemeClr val="bg1"/>
                </a:solidFill>
                <a:latin typeface="Arial" panose="020B0604020202020204" pitchFamily="34" charset="0"/>
                <a:cs typeface="Arial" panose="020B0604020202020204" pitchFamily="34" charset="0"/>
              </a:rPr>
              <a:t>Magtibays</a:t>
            </a:r>
            <a:r>
              <a:rPr lang="en-GB" sz="900" dirty="0">
                <a:solidFill>
                  <a:schemeClr val="bg1"/>
                </a:solidFill>
                <a:latin typeface="Arial" panose="020B0604020202020204" pitchFamily="34" charset="0"/>
                <a:cs typeface="Arial" panose="020B0604020202020204" pitchFamily="34" charset="0"/>
              </a:rPr>
              <a:t>, of Albert Road, Mitcham, ran their illegal money lending operation between 2008 and 2019.</a:t>
            </a:r>
            <a:endParaRPr lang="en-GB" sz="9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3CEF056-5DC8-F15D-976A-8C2AC2EC92FE}"/>
              </a:ext>
            </a:extLst>
          </p:cNvPr>
          <p:cNvSpPr txBox="1"/>
          <p:nvPr/>
        </p:nvSpPr>
        <p:spPr>
          <a:xfrm>
            <a:off x="117811" y="5645558"/>
            <a:ext cx="2120799" cy="430887"/>
          </a:xfrm>
          <a:prstGeom prst="rect">
            <a:avLst/>
          </a:prstGeom>
          <a:noFill/>
        </p:spPr>
        <p:txBody>
          <a:bodyPr wrap="square" rtlCol="0">
            <a:spAutoFit/>
          </a:bodyPr>
          <a:lstStyle/>
          <a:p>
            <a:r>
              <a:rPr lang="en-GB" sz="2200" b="1" dirty="0">
                <a:solidFill>
                  <a:schemeClr val="bg1"/>
                </a:solidFill>
                <a:latin typeface="Arial" panose="020B0604020202020204" pitchFamily="34" charset="0"/>
                <a:cs typeface="Arial" panose="020B0604020202020204" pitchFamily="34" charset="0"/>
              </a:rPr>
              <a:t>Kent</a:t>
            </a:r>
          </a:p>
        </p:txBody>
      </p:sp>
      <p:sp>
        <p:nvSpPr>
          <p:cNvPr id="22" name="TextBox 21">
            <a:extLst>
              <a:ext uri="{FF2B5EF4-FFF2-40B4-BE49-F238E27FC236}">
                <a16:creationId xmlns:a16="http://schemas.microsoft.com/office/drawing/2014/main" id="{A9CBA92C-6FB9-0E07-E417-C240483995A0}"/>
              </a:ext>
            </a:extLst>
          </p:cNvPr>
          <p:cNvSpPr txBox="1"/>
          <p:nvPr/>
        </p:nvSpPr>
        <p:spPr>
          <a:xfrm>
            <a:off x="118134" y="6062678"/>
            <a:ext cx="2098345" cy="3295967"/>
          </a:xfrm>
          <a:prstGeom prst="rect">
            <a:avLst/>
          </a:prstGeom>
          <a:noFill/>
        </p:spPr>
        <p:txBody>
          <a:bodyPr wrap="square" rtlCol="0">
            <a:spAutoFit/>
          </a:bodyPr>
          <a:lstStyle/>
          <a:p>
            <a:pPr>
              <a:lnSpc>
                <a:spcPct val="107000"/>
              </a:lnSpc>
              <a:spcAft>
                <a:spcPts val="800"/>
              </a:spcAft>
            </a:pPr>
            <a:r>
              <a:rPr lang="en-GB" sz="900" dirty="0">
                <a:solidFill>
                  <a:schemeClr val="bg1"/>
                </a:solidFill>
                <a:latin typeface="Arial" panose="020B0604020202020204" pitchFamily="34" charset="0"/>
                <a:cs typeface="Arial" panose="020B0604020202020204" pitchFamily="34" charset="0"/>
              </a:rPr>
              <a:t>A hospital worker from Kent who ran an illegal money lending operation giving loans to colleagues has been handed a court confiscation order for more than £6,000.</a:t>
            </a:r>
          </a:p>
          <a:p>
            <a:pPr>
              <a:lnSpc>
                <a:spcPct val="107000"/>
              </a:lnSpc>
              <a:spcAft>
                <a:spcPts val="800"/>
              </a:spcAft>
            </a:pPr>
            <a:r>
              <a:rPr lang="en-GB" sz="900" dirty="0">
                <a:solidFill>
                  <a:schemeClr val="bg1"/>
                </a:solidFill>
                <a:latin typeface="Arial" panose="020B0604020202020204" pitchFamily="34" charset="0"/>
                <a:cs typeface="Arial" panose="020B0604020202020204" pitchFamily="34" charset="0"/>
              </a:rPr>
              <a:t>Malai </a:t>
            </a:r>
            <a:r>
              <a:rPr lang="en-GB" sz="900" dirty="0" err="1">
                <a:solidFill>
                  <a:schemeClr val="bg1"/>
                </a:solidFill>
                <a:latin typeface="Arial" panose="020B0604020202020204" pitchFamily="34" charset="0"/>
                <a:cs typeface="Arial" panose="020B0604020202020204" pitchFamily="34" charset="0"/>
              </a:rPr>
              <a:t>Gambrill</a:t>
            </a:r>
            <a:r>
              <a:rPr lang="en-GB" sz="900" dirty="0">
                <a:solidFill>
                  <a:schemeClr val="bg1"/>
                </a:solidFill>
                <a:latin typeface="Arial" panose="020B0604020202020204" pitchFamily="34" charset="0"/>
                <a:cs typeface="Arial" panose="020B0604020202020204" pitchFamily="34" charset="0"/>
              </a:rPr>
              <a:t>, aged 56, was given a suspended prison sentence at Maidstone Crown Court in May last year after admitting lending to colleagues at Medway Maritime Hospital in Kent, where she worked as a caretaker. </a:t>
            </a:r>
            <a:r>
              <a:rPr lang="en-GB" sz="900" dirty="0" err="1">
                <a:solidFill>
                  <a:schemeClr val="bg1"/>
                </a:solidFill>
                <a:latin typeface="Arial" panose="020B0604020202020204" pitchFamily="34" charset="0"/>
                <a:cs typeface="Arial" panose="020B0604020202020204" pitchFamily="34" charset="0"/>
              </a:rPr>
              <a:t>Gambrill</a:t>
            </a:r>
            <a:r>
              <a:rPr lang="en-GB" sz="900" dirty="0">
                <a:solidFill>
                  <a:schemeClr val="bg1"/>
                </a:solidFill>
                <a:latin typeface="Arial" panose="020B0604020202020204" pitchFamily="34" charset="0"/>
                <a:cs typeface="Arial" panose="020B0604020202020204" pitchFamily="34" charset="0"/>
              </a:rPr>
              <a:t>, from Ingle Road, Chatham, lent around £80,000 in total to her colleagues, charging interest of around 60 per cent, even though she was not authorised by the Financial Conduct Authority. She was sentenced to 30 weeks in custody, suspended for 12 months and ordered to undertake 150 hours unpaid work.</a:t>
            </a:r>
          </a:p>
        </p:txBody>
      </p:sp>
      <p:sp>
        <p:nvSpPr>
          <p:cNvPr id="4" name="Rectangle 3">
            <a:extLst>
              <a:ext uri="{FF2B5EF4-FFF2-40B4-BE49-F238E27FC236}">
                <a16:creationId xmlns:a16="http://schemas.microsoft.com/office/drawing/2014/main" id="{319FCA73-44D9-48B1-B49C-7CE1093D32FB}"/>
              </a:ext>
            </a:extLst>
          </p:cNvPr>
          <p:cNvSpPr/>
          <p:nvPr/>
        </p:nvSpPr>
        <p:spPr>
          <a:xfrm>
            <a:off x="173756" y="1251045"/>
            <a:ext cx="6345482" cy="1015663"/>
          </a:xfrm>
          <a:prstGeom prst="rect">
            <a:avLst/>
          </a:prstGeom>
        </p:spPr>
        <p:txBody>
          <a:bodyPr wrap="square">
            <a:spAutoFit/>
          </a:bodyPr>
          <a:lstStyle/>
          <a:p>
            <a:pPr algn="ctr"/>
            <a:r>
              <a:rPr lang="en-GB" sz="1200" dirty="0">
                <a:solidFill>
                  <a:schemeClr val="bg1"/>
                </a:solidFill>
                <a:latin typeface="Arial" panose="020B0604020202020204" pitchFamily="34" charset="0"/>
                <a:cs typeface="Arial" panose="020B0604020202020204" pitchFamily="34" charset="0"/>
              </a:rPr>
              <a:t>We have had some major Proceeds of Crime confiscation orders so far this year, with loan sharks ordered to pay more than £1.5 million in total. That includes one case where two illegal lenders were told they must pay £1.2 million, one of the largest ever single confiscation orders seen from an IMLT case.</a:t>
            </a:r>
          </a:p>
          <a:p>
            <a:pPr algn="ctr"/>
            <a:r>
              <a:rPr lang="en-GB" sz="1200" dirty="0">
                <a:solidFill>
                  <a:schemeClr val="bg1"/>
                </a:solidFill>
                <a:latin typeface="Arial" panose="020B0604020202020204" pitchFamily="34" charset="0"/>
                <a:cs typeface="Arial" panose="020B0604020202020204" pitchFamily="34" charset="0"/>
              </a:rPr>
              <a:t>Some of this money will help in the fight against loan sharks in England.</a:t>
            </a:r>
          </a:p>
        </p:txBody>
      </p:sp>
      <p:cxnSp>
        <p:nvCxnSpPr>
          <p:cNvPr id="25" name="Straight Connector 24">
            <a:extLst>
              <a:ext uri="{FF2B5EF4-FFF2-40B4-BE49-F238E27FC236}">
                <a16:creationId xmlns:a16="http://schemas.microsoft.com/office/drawing/2014/main" id="{D0FC64AE-FFE5-CA5E-6403-B0262BEE8088}"/>
              </a:ext>
            </a:extLst>
          </p:cNvPr>
          <p:cNvCxnSpPr>
            <a:cxnSpLocks/>
          </p:cNvCxnSpPr>
          <p:nvPr/>
        </p:nvCxnSpPr>
        <p:spPr>
          <a:xfrm>
            <a:off x="-1459" y="5572461"/>
            <a:ext cx="6854330" cy="0"/>
          </a:xfrm>
          <a:prstGeom prst="line">
            <a:avLst/>
          </a:prstGeom>
          <a:ln>
            <a:solidFill>
              <a:srgbClr val="47BCD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C7BB02D-03FE-DCFC-60CA-4DB98E01318A}"/>
              </a:ext>
            </a:extLst>
          </p:cNvPr>
          <p:cNvCxnSpPr>
            <a:cxnSpLocks/>
          </p:cNvCxnSpPr>
          <p:nvPr/>
        </p:nvCxnSpPr>
        <p:spPr>
          <a:xfrm flipV="1">
            <a:off x="3358794" y="2474843"/>
            <a:ext cx="31101" cy="2888329"/>
          </a:xfrm>
          <a:prstGeom prst="line">
            <a:avLst/>
          </a:prstGeom>
          <a:ln>
            <a:solidFill>
              <a:srgbClr val="47BCD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53DA3C-8F1F-AC8B-9E1A-E9B1B5B7B91B}"/>
              </a:ext>
            </a:extLst>
          </p:cNvPr>
          <p:cNvCxnSpPr>
            <a:cxnSpLocks/>
          </p:cNvCxnSpPr>
          <p:nvPr/>
        </p:nvCxnSpPr>
        <p:spPr>
          <a:xfrm flipH="1" flipV="1">
            <a:off x="4414807" y="5732697"/>
            <a:ext cx="10719" cy="3570156"/>
          </a:xfrm>
          <a:prstGeom prst="line">
            <a:avLst/>
          </a:prstGeom>
          <a:ln>
            <a:solidFill>
              <a:srgbClr val="47BCD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9C29D6B-6378-315C-EA21-2CDC2592451A}"/>
              </a:ext>
            </a:extLst>
          </p:cNvPr>
          <p:cNvCxnSpPr>
            <a:cxnSpLocks/>
          </p:cNvCxnSpPr>
          <p:nvPr/>
        </p:nvCxnSpPr>
        <p:spPr>
          <a:xfrm flipV="1">
            <a:off x="2226423" y="5690411"/>
            <a:ext cx="3979" cy="3612442"/>
          </a:xfrm>
          <a:prstGeom prst="line">
            <a:avLst/>
          </a:prstGeom>
          <a:ln>
            <a:solidFill>
              <a:srgbClr val="47BCD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61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03551"/>
        </a:solidFill>
        <a:effectLst/>
      </p:bgPr>
    </p:bg>
    <p:spTree>
      <p:nvGrpSpPr>
        <p:cNvPr id="1" name=""/>
        <p:cNvGrpSpPr/>
        <p:nvPr/>
      </p:nvGrpSpPr>
      <p:grpSpPr>
        <a:xfrm>
          <a:off x="0" y="0"/>
          <a:ext cx="0" cy="0"/>
          <a:chOff x="0" y="0"/>
          <a:chExt cx="0" cy="0"/>
        </a:xfrm>
      </p:grpSpPr>
      <p:pic>
        <p:nvPicPr>
          <p:cNvPr id="2" name="Picture 1"/>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val="0"/>
              </a:ext>
            </a:extLst>
          </a:blip>
          <a:stretch>
            <a:fillRect/>
          </a:stretch>
        </p:blipFill>
        <p:spPr>
          <a:xfrm>
            <a:off x="3670" y="3842100"/>
            <a:ext cx="6779826" cy="6044001"/>
          </a:xfrm>
          <a:prstGeom prst="rect">
            <a:avLst/>
          </a:prstGeom>
        </p:spPr>
      </p:pic>
      <p:sp>
        <p:nvSpPr>
          <p:cNvPr id="12" name="Rectangle 11"/>
          <p:cNvSpPr/>
          <p:nvPr/>
        </p:nvSpPr>
        <p:spPr>
          <a:xfrm>
            <a:off x="0" y="0"/>
            <a:ext cx="6858000" cy="1390650"/>
          </a:xfrm>
          <a:prstGeom prst="rect">
            <a:avLst/>
          </a:prstGeom>
          <a:solidFill>
            <a:srgbClr val="103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20318" y="8277278"/>
            <a:ext cx="6581901" cy="430887"/>
          </a:xfrm>
          <a:prstGeom prst="rect">
            <a:avLst/>
          </a:prstGeom>
        </p:spPr>
        <p:txBody>
          <a:bodyPr wrap="square">
            <a:spAutoFit/>
          </a:bodyPr>
          <a:lstStyle/>
          <a:p>
            <a:pPr algn="just" fontAlgn="base"/>
            <a:endParaRPr lang="en-GB" sz="1100" dirty="0">
              <a:solidFill>
                <a:schemeClr val="bg1"/>
              </a:solidFill>
            </a:endParaRPr>
          </a:p>
          <a:p>
            <a:pPr algn="just" fontAlgn="base"/>
            <a:endParaRPr lang="en-GB" sz="1100" dirty="0">
              <a:solidFill>
                <a:schemeClr val="bg1"/>
              </a:solidFill>
            </a:endParaRPr>
          </a:p>
        </p:txBody>
      </p:sp>
      <p:pic>
        <p:nvPicPr>
          <p:cNvPr id="23" name="Picture 22">
            <a:extLst>
              <a:ext uri="{FF2B5EF4-FFF2-40B4-BE49-F238E27FC236}">
                <a16:creationId xmlns:a16="http://schemas.microsoft.com/office/drawing/2014/main" id="{1D348F38-0281-4A14-8674-5A5D6D70C3E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61644" y="149802"/>
            <a:ext cx="3829050" cy="587121"/>
          </a:xfrm>
          <a:prstGeom prst="rect">
            <a:avLst/>
          </a:prstGeom>
        </p:spPr>
      </p:pic>
      <p:cxnSp>
        <p:nvCxnSpPr>
          <p:cNvPr id="24" name="Straight Connector 23">
            <a:extLst>
              <a:ext uri="{FF2B5EF4-FFF2-40B4-BE49-F238E27FC236}">
                <a16:creationId xmlns:a16="http://schemas.microsoft.com/office/drawing/2014/main" id="{BA515205-F378-49AD-8242-7416BADA2B9D}"/>
              </a:ext>
            </a:extLst>
          </p:cNvPr>
          <p:cNvCxnSpPr>
            <a:cxnSpLocks/>
          </p:cNvCxnSpPr>
          <p:nvPr/>
        </p:nvCxnSpPr>
        <p:spPr>
          <a:xfrm>
            <a:off x="3670" y="7145805"/>
            <a:ext cx="6854330" cy="0"/>
          </a:xfrm>
          <a:prstGeom prst="line">
            <a:avLst/>
          </a:prstGeom>
          <a:ln>
            <a:solidFill>
              <a:srgbClr val="47BCD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44977B0-2FAB-418E-9B09-93B134797760}"/>
              </a:ext>
            </a:extLst>
          </p:cNvPr>
          <p:cNvSpPr txBox="1"/>
          <p:nvPr/>
        </p:nvSpPr>
        <p:spPr>
          <a:xfrm>
            <a:off x="0" y="797269"/>
            <a:ext cx="6866082" cy="415498"/>
          </a:xfrm>
          <a:prstGeom prst="rect">
            <a:avLst/>
          </a:prstGeom>
          <a:noFill/>
        </p:spPr>
        <p:txBody>
          <a:bodyPr wrap="square" rtlCol="0">
            <a:spAutoFit/>
          </a:bodyPr>
          <a:lstStyle/>
          <a:p>
            <a:pPr algn="ctr"/>
            <a:r>
              <a:rPr lang="en-GB" sz="2100" b="1" dirty="0">
                <a:solidFill>
                  <a:schemeClr val="bg1"/>
                </a:solidFill>
                <a:latin typeface="Arial" panose="020B0604020202020204" pitchFamily="34" charset="0"/>
                <a:cs typeface="Arial" panose="020B0604020202020204" pitchFamily="34" charset="0"/>
              </a:rPr>
              <a:t>Congratulations! New partners join loan shark fight</a:t>
            </a:r>
          </a:p>
        </p:txBody>
      </p:sp>
      <p:sp>
        <p:nvSpPr>
          <p:cNvPr id="19" name="Rectangle 18">
            <a:extLst>
              <a:ext uri="{FF2B5EF4-FFF2-40B4-BE49-F238E27FC236}">
                <a16:creationId xmlns:a16="http://schemas.microsoft.com/office/drawing/2014/main" id="{BD111E76-D61F-4942-8E0B-30B529CDBC2D}"/>
              </a:ext>
            </a:extLst>
          </p:cNvPr>
          <p:cNvSpPr/>
          <p:nvPr/>
        </p:nvSpPr>
        <p:spPr>
          <a:xfrm>
            <a:off x="28813" y="3706815"/>
            <a:ext cx="2622874" cy="3398559"/>
          </a:xfrm>
          <a:prstGeom prst="rect">
            <a:avLst/>
          </a:prstGeom>
        </p:spPr>
        <p:txBody>
          <a:bodyPr wrap="square" numCol="1">
            <a:spAutoFit/>
          </a:bodyPr>
          <a:lstStyle/>
          <a:p>
            <a:pPr>
              <a:lnSpc>
                <a:spcPct val="107000"/>
              </a:lnSpc>
              <a:spcAft>
                <a:spcPts val="800"/>
              </a:spcAft>
            </a:pP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Welcome aboard to all the organisations which have become official Stop Loan Sharks Partners in the past few months.</a:t>
            </a:r>
          </a:p>
          <a:p>
            <a:pPr>
              <a:lnSpc>
                <a:spcPct val="107000"/>
              </a:lnSpc>
              <a:spcAft>
                <a:spcPts val="800"/>
              </a:spcAft>
            </a:pP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Citizens Advice Dudley &amp; Wolverhampton, Money Wellness, Age UK Lincoln &amp; South Lincolnshire, Wessex Water, </a:t>
            </a:r>
            <a:r>
              <a:rPr lang="en-GB" sz="900" kern="1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Seetec</a:t>
            </a: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Pluss, Blackpool Food Bank, Victim Support, Midland Heart,  </a:t>
            </a:r>
            <a:r>
              <a:rPr lang="en-GB" sz="900" kern="1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Lendology</a:t>
            </a: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a:t>
            </a:r>
            <a:r>
              <a:rPr lang="en-GB" sz="900" kern="1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Moneyline</a:t>
            </a: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Redcar and Cleveland Borough Council, Multiply Wiltshire</a:t>
            </a:r>
            <a:r>
              <a:rPr lang="en-GB" sz="900" dirty="0">
                <a:solidFill>
                  <a:schemeClr val="bg1"/>
                </a:solidFill>
                <a:latin typeface="Arial" panose="020B0604020202020204" pitchFamily="34" charset="0"/>
                <a:ea typeface="Aptos" panose="020B0004020202020204" pitchFamily="34" charset="0"/>
                <a:cs typeface="Arial" panose="020B0604020202020204" pitchFamily="34" charset="0"/>
              </a:rPr>
              <a:t>, </a:t>
            </a:r>
            <a:r>
              <a:rPr lang="en-GB" sz="900" dirty="0">
                <a:solidFill>
                  <a:schemeClr val="bg1"/>
                </a:solidFill>
                <a:effectLst/>
                <a:latin typeface="Arial" panose="020B0604020202020204" pitchFamily="34" charset="0"/>
                <a:ea typeface="Aptos" panose="020B0004020202020204" pitchFamily="34" charset="0"/>
                <a:cs typeface="Arial" panose="020B0604020202020204" pitchFamily="34" charset="0"/>
              </a:rPr>
              <a:t>Victim Lincs </a:t>
            </a: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and SOFEA are all among the organisations that have received  Partner Recognition awards since our last newsletter. Citizens Advice Havant received the Partner Plus Award, making it the first Citizens Advice branch to win that level of award. </a:t>
            </a:r>
          </a:p>
          <a:p>
            <a:pPr>
              <a:lnSpc>
                <a:spcPct val="107000"/>
              </a:lnSpc>
              <a:spcAft>
                <a:spcPts val="800"/>
              </a:spcAft>
            </a:pP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We are so grateful to the new organisations that have joined us and look forward to continuing to work closely with them. A big thank you also goes to all our existing partners who work so hard to help us tackle illegal money lending in our communities.</a:t>
            </a:r>
          </a:p>
        </p:txBody>
      </p:sp>
      <p:sp>
        <p:nvSpPr>
          <p:cNvPr id="16" name="Rectangle 15">
            <a:extLst>
              <a:ext uri="{FF2B5EF4-FFF2-40B4-BE49-F238E27FC236}">
                <a16:creationId xmlns:a16="http://schemas.microsoft.com/office/drawing/2014/main" id="{031EF7BC-A5A4-4B1E-95C9-ED683A83F26F}"/>
              </a:ext>
            </a:extLst>
          </p:cNvPr>
          <p:cNvSpPr/>
          <p:nvPr/>
        </p:nvSpPr>
        <p:spPr>
          <a:xfrm>
            <a:off x="2829979" y="6680327"/>
            <a:ext cx="3823740" cy="367548"/>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0B478508-EBE2-426E-B4B8-D5601B0FF096}"/>
              </a:ext>
            </a:extLst>
          </p:cNvPr>
          <p:cNvSpPr/>
          <p:nvPr/>
        </p:nvSpPr>
        <p:spPr>
          <a:xfrm>
            <a:off x="2829979" y="6675014"/>
            <a:ext cx="3896203" cy="400110"/>
          </a:xfrm>
          <a:prstGeom prst="rect">
            <a:avLst/>
          </a:prstGeom>
        </p:spPr>
        <p:txBody>
          <a:bodyPr wrap="square">
            <a:spAutoFit/>
          </a:bodyPr>
          <a:lstStyle/>
          <a:p>
            <a:r>
              <a:rPr lang="en-GB" sz="1000" dirty="0">
                <a:solidFill>
                  <a:schemeClr val="bg1"/>
                </a:solidFill>
                <a:effectLst/>
                <a:latin typeface="Arial" panose="020B0604020202020204" pitchFamily="34" charset="0"/>
                <a:ea typeface="Aptos" panose="020B0004020202020204" pitchFamily="34" charset="0"/>
                <a:cs typeface="Arial" panose="020B0604020202020204" pitchFamily="34" charset="0"/>
              </a:rPr>
              <a:t>If you’d like to find out more about becoming an official partner visit </a:t>
            </a:r>
            <a:r>
              <a:rPr lang="en-GB" sz="1000" dirty="0">
                <a:solidFill>
                  <a:schemeClr val="bg1"/>
                </a:solidFill>
                <a:latin typeface="Arial" panose="020B0604020202020204" pitchFamily="34" charset="0"/>
                <a:cs typeface="Arial" panose="020B0604020202020204" pitchFamily="34" charset="0"/>
                <a:hlinkClick r:id="rId4"/>
              </a:rPr>
              <a:t>www.stoploansharks.co.uk/partner-recognition-programme</a:t>
            </a:r>
            <a:endParaRPr lang="en-GB" sz="1050" dirty="0">
              <a:solidFill>
                <a:schemeClr val="bg1"/>
              </a:solidFill>
              <a:latin typeface="Arial" panose="020B0604020202020204" pitchFamily="34" charset="0"/>
              <a:cs typeface="Arial" panose="020B0604020202020204" pitchFamily="34" charset="0"/>
            </a:endParaRPr>
          </a:p>
        </p:txBody>
      </p:sp>
      <p:pic>
        <p:nvPicPr>
          <p:cNvPr id="8" name="Picture 7" descr="A group of people standing together&#10;&#10;Description automatically generated">
            <a:extLst>
              <a:ext uri="{FF2B5EF4-FFF2-40B4-BE49-F238E27FC236}">
                <a16:creationId xmlns:a16="http://schemas.microsoft.com/office/drawing/2014/main" id="{84006455-C473-94D4-EBE0-345C289EE846}"/>
              </a:ext>
            </a:extLst>
          </p:cNvPr>
          <p:cNvPicPr>
            <a:picLocks noChangeAspect="1"/>
          </p:cNvPicPr>
          <p:nvPr/>
        </p:nvPicPr>
        <p:blipFill rotWithShape="1">
          <a:blip r:embed="rId5"/>
          <a:srcRect t="13087" r="6652"/>
          <a:stretch/>
        </p:blipFill>
        <p:spPr>
          <a:xfrm>
            <a:off x="2560320" y="1291216"/>
            <a:ext cx="4132414" cy="2164216"/>
          </a:xfrm>
          <a:prstGeom prst="rect">
            <a:avLst/>
          </a:prstGeom>
        </p:spPr>
      </p:pic>
      <p:pic>
        <p:nvPicPr>
          <p:cNvPr id="7" name="Picture 6" descr="A group of people standing in front of a table&#10;&#10;Description automatically generated">
            <a:extLst>
              <a:ext uri="{FF2B5EF4-FFF2-40B4-BE49-F238E27FC236}">
                <a16:creationId xmlns:a16="http://schemas.microsoft.com/office/drawing/2014/main" id="{8B018374-E424-609E-15BF-9F5E612323B5}"/>
              </a:ext>
            </a:extLst>
          </p:cNvPr>
          <p:cNvPicPr>
            <a:picLocks noChangeAspect="1"/>
          </p:cNvPicPr>
          <p:nvPr/>
        </p:nvPicPr>
        <p:blipFill rotWithShape="1">
          <a:blip r:embed="rId6"/>
          <a:srcRect l="21030" r="7085"/>
          <a:stretch/>
        </p:blipFill>
        <p:spPr>
          <a:xfrm rot="5400000">
            <a:off x="142177" y="1273177"/>
            <a:ext cx="2116523" cy="2208230"/>
          </a:xfrm>
          <a:prstGeom prst="rect">
            <a:avLst/>
          </a:prstGeom>
        </p:spPr>
      </p:pic>
      <p:sp>
        <p:nvSpPr>
          <p:cNvPr id="11" name="TextBox 10">
            <a:extLst>
              <a:ext uri="{FF2B5EF4-FFF2-40B4-BE49-F238E27FC236}">
                <a16:creationId xmlns:a16="http://schemas.microsoft.com/office/drawing/2014/main" id="{2D4A042E-D463-2C7D-7BE0-11FD80AF199C}"/>
              </a:ext>
            </a:extLst>
          </p:cNvPr>
          <p:cNvSpPr txBox="1"/>
          <p:nvPr/>
        </p:nvSpPr>
        <p:spPr>
          <a:xfrm>
            <a:off x="2829979" y="6388165"/>
            <a:ext cx="2617470" cy="230832"/>
          </a:xfrm>
          <a:prstGeom prst="rect">
            <a:avLst/>
          </a:prstGeom>
          <a:noFill/>
        </p:spPr>
        <p:txBody>
          <a:bodyPr wrap="square" rtlCol="0">
            <a:spAutoFit/>
          </a:bodyPr>
          <a:lstStyle/>
          <a:p>
            <a:r>
              <a:rPr lang="en-GB" sz="900" i="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The team at Citizens Advice Havant</a:t>
            </a:r>
            <a:endParaRPr lang="en-GB" sz="900" i="1" dirty="0">
              <a:solidFill>
                <a:schemeClr val="bg1"/>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C9B9339-5EE5-943E-D73E-970AF8CFF5BF}"/>
              </a:ext>
            </a:extLst>
          </p:cNvPr>
          <p:cNvSpPr txBox="1"/>
          <p:nvPr/>
        </p:nvSpPr>
        <p:spPr>
          <a:xfrm>
            <a:off x="2560320" y="3469231"/>
            <a:ext cx="3524970" cy="230832"/>
          </a:xfrm>
          <a:prstGeom prst="rect">
            <a:avLst/>
          </a:prstGeom>
          <a:noFill/>
        </p:spPr>
        <p:txBody>
          <a:bodyPr wrap="square" rtlCol="0">
            <a:spAutoFit/>
          </a:bodyPr>
          <a:lstStyle/>
          <a:p>
            <a:r>
              <a:rPr lang="en-GB" sz="900" i="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The </a:t>
            </a:r>
            <a:r>
              <a:rPr lang="en-GB" sz="900" i="1" kern="100" dirty="0" err="1">
                <a:solidFill>
                  <a:schemeClr val="bg1"/>
                </a:solidFill>
                <a:effectLst/>
                <a:latin typeface="Arial" panose="020B0604020202020204" pitchFamily="34" charset="0"/>
                <a:ea typeface="Aptos" panose="020B0004020202020204" pitchFamily="34" charset="0"/>
                <a:cs typeface="Arial" panose="020B0604020202020204" pitchFamily="34" charset="0"/>
              </a:rPr>
              <a:t>Lendology</a:t>
            </a:r>
            <a:r>
              <a:rPr lang="en-GB" sz="900" i="1"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team</a:t>
            </a:r>
            <a:endParaRPr lang="en-GB" sz="900" i="1" dirty="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3F26531B-6DB1-A3D4-251F-E981C835B5AE}"/>
              </a:ext>
            </a:extLst>
          </p:cNvPr>
          <p:cNvSpPr txBox="1"/>
          <p:nvPr/>
        </p:nvSpPr>
        <p:spPr>
          <a:xfrm>
            <a:off x="50755" y="3475985"/>
            <a:ext cx="1904870" cy="230832"/>
          </a:xfrm>
          <a:prstGeom prst="rect">
            <a:avLst/>
          </a:prstGeom>
          <a:noFill/>
        </p:spPr>
        <p:txBody>
          <a:bodyPr wrap="square" rtlCol="0">
            <a:spAutoFit/>
          </a:bodyPr>
          <a:lstStyle/>
          <a:p>
            <a:r>
              <a:rPr lang="en-GB" sz="900" i="1" kern="100" dirty="0">
                <a:solidFill>
                  <a:schemeClr val="bg1"/>
                </a:solidFill>
                <a:latin typeface="Arial" panose="020B0604020202020204" pitchFamily="34" charset="0"/>
                <a:cs typeface="Arial" panose="020B0604020202020204" pitchFamily="34" charset="0"/>
              </a:rPr>
              <a:t>Blackpool Food Bank</a:t>
            </a:r>
            <a:endParaRPr lang="en-GB" sz="900" i="1" dirty="0">
              <a:solidFill>
                <a:schemeClr val="bg1"/>
              </a:solidFill>
              <a:latin typeface="Arial" panose="020B0604020202020204" pitchFamily="34" charset="0"/>
              <a:cs typeface="Arial" panose="020B0604020202020204" pitchFamily="34" charset="0"/>
            </a:endParaRPr>
          </a:p>
        </p:txBody>
      </p:sp>
      <p:pic>
        <p:nvPicPr>
          <p:cNvPr id="30" name="Picture 29" descr="A group of people standing in front of a sign&#10;&#10;Description automatically generated">
            <a:extLst>
              <a:ext uri="{FF2B5EF4-FFF2-40B4-BE49-F238E27FC236}">
                <a16:creationId xmlns:a16="http://schemas.microsoft.com/office/drawing/2014/main" id="{C1C01EDB-5CB5-5D26-3F06-3C58B0A28A1F}"/>
              </a:ext>
            </a:extLst>
          </p:cNvPr>
          <p:cNvPicPr>
            <a:picLocks noChangeAspect="1"/>
          </p:cNvPicPr>
          <p:nvPr/>
        </p:nvPicPr>
        <p:blipFill rotWithShape="1">
          <a:blip r:embed="rId7"/>
          <a:srcRect t="11017"/>
          <a:stretch/>
        </p:blipFill>
        <p:spPr>
          <a:xfrm>
            <a:off x="2844630" y="3751806"/>
            <a:ext cx="3848104" cy="2568117"/>
          </a:xfrm>
          <a:prstGeom prst="rect">
            <a:avLst/>
          </a:prstGeom>
        </p:spPr>
      </p:pic>
      <p:pic>
        <p:nvPicPr>
          <p:cNvPr id="13" name="Picture 12" descr="A clear glass plaque with white text&#10;&#10;Description automatically generated">
            <a:extLst>
              <a:ext uri="{FF2B5EF4-FFF2-40B4-BE49-F238E27FC236}">
                <a16:creationId xmlns:a16="http://schemas.microsoft.com/office/drawing/2014/main" id="{264674B3-9DDB-E033-55AB-F705F863AC5E}"/>
              </a:ext>
            </a:extLst>
          </p:cNvPr>
          <p:cNvPicPr>
            <a:picLocks noChangeAspect="1"/>
          </p:cNvPicPr>
          <p:nvPr/>
        </p:nvPicPr>
        <p:blipFill>
          <a:blip r:embed="rId8"/>
          <a:stretch>
            <a:fillRect/>
          </a:stretch>
        </p:blipFill>
        <p:spPr>
          <a:xfrm rot="756369">
            <a:off x="5947035" y="3652790"/>
            <a:ext cx="726901" cy="900447"/>
          </a:xfrm>
          <a:prstGeom prst="ellipse">
            <a:avLst/>
          </a:prstGeom>
          <a:ln w="63500" cap="rnd">
            <a:solidFill>
              <a:schemeClr val="bg2"/>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9" name="Rectangle 8">
            <a:extLst>
              <a:ext uri="{FF2B5EF4-FFF2-40B4-BE49-F238E27FC236}">
                <a16:creationId xmlns:a16="http://schemas.microsoft.com/office/drawing/2014/main" id="{E83A27ED-388C-8000-C79E-50C7E23FC581}"/>
              </a:ext>
            </a:extLst>
          </p:cNvPr>
          <p:cNvSpPr/>
          <p:nvPr/>
        </p:nvSpPr>
        <p:spPr>
          <a:xfrm>
            <a:off x="86560" y="7800958"/>
            <a:ext cx="3332677" cy="1916743"/>
          </a:xfrm>
          <a:prstGeom prst="rect">
            <a:avLst/>
          </a:prstGeom>
        </p:spPr>
        <p:txBody>
          <a:bodyPr wrap="square" numCol="1" spcCol="36000">
            <a:spAutoFit/>
          </a:bodyPr>
          <a:lstStyle/>
          <a:p>
            <a:pPr>
              <a:lnSpc>
                <a:spcPct val="107000"/>
              </a:lnSpc>
              <a:spcAft>
                <a:spcPts val="800"/>
              </a:spcAft>
            </a:pPr>
            <a:r>
              <a:rPr lang="en-GB" sz="900" dirty="0">
                <a:solidFill>
                  <a:schemeClr val="bg1"/>
                </a:solidFill>
                <a:latin typeface="Arial" panose="020B0604020202020204" pitchFamily="34" charset="0"/>
                <a:cs typeface="Arial" panose="020B0604020202020204" pitchFamily="34" charset="0"/>
              </a:rPr>
              <a:t>Part of our work is to raise awareness about the options available to those who need to borrow, but don’t have access to credit through mainstream sources.</a:t>
            </a:r>
          </a:p>
          <a:p>
            <a:pPr>
              <a:lnSpc>
                <a:spcPct val="107000"/>
              </a:lnSpc>
              <a:spcAft>
                <a:spcPts val="800"/>
              </a:spcAft>
            </a:pPr>
            <a:r>
              <a:rPr lang="en-GB" sz="900" dirty="0">
                <a:solidFill>
                  <a:schemeClr val="bg1"/>
                </a:solidFill>
                <a:latin typeface="Arial" panose="020B0604020202020204" pitchFamily="34" charset="0"/>
                <a:cs typeface="Arial" panose="020B0604020202020204" pitchFamily="34" charset="0"/>
              </a:rPr>
              <a:t>One of these options is credit unions, but there are also a host of CDFIs – Community Development Finance Institutions – that offer a lifeline for someone looking to borrow safely. They are often community based, and can get finance to people, businesses and social enterprises that may have struggled to get it elsewhere.</a:t>
            </a:r>
          </a:p>
          <a:p>
            <a:pPr>
              <a:lnSpc>
                <a:spcPct val="107000"/>
              </a:lnSpc>
              <a:spcAft>
                <a:spcPts val="800"/>
              </a:spcAft>
            </a:pPr>
            <a:r>
              <a:rPr lang="en-GB" sz="900" dirty="0">
                <a:solidFill>
                  <a:schemeClr val="bg1"/>
                </a:solidFill>
                <a:latin typeface="Arial" panose="020B0604020202020204" pitchFamily="34" charset="0"/>
                <a:cs typeface="Arial" panose="020B0604020202020204" pitchFamily="34" charset="0"/>
              </a:rPr>
              <a:t>Stop Loan Sharks works closely with </a:t>
            </a:r>
            <a:r>
              <a:rPr lang="en-GB" sz="900" dirty="0">
                <a:solidFill>
                  <a:schemeClr val="bg1"/>
                </a:solidFill>
                <a:latin typeface="Arial" panose="020B0604020202020204" pitchFamily="34" charset="0"/>
                <a:cs typeface="Arial" panose="020B0604020202020204" pitchFamily="34" charset="0"/>
                <a:hlinkClick r:id="rId9"/>
              </a:rPr>
              <a:t>Responsible Finance </a:t>
            </a:r>
            <a:r>
              <a:rPr lang="en-GB" sz="900" dirty="0">
                <a:solidFill>
                  <a:schemeClr val="bg1"/>
                </a:solidFill>
                <a:latin typeface="Arial" panose="020B0604020202020204" pitchFamily="34" charset="0"/>
                <a:cs typeface="Arial" panose="020B0604020202020204" pitchFamily="34" charset="0"/>
              </a:rPr>
              <a:t>which is the national membership body for these finance </a:t>
            </a:r>
          </a:p>
        </p:txBody>
      </p:sp>
      <p:sp>
        <p:nvSpPr>
          <p:cNvPr id="26" name="TextBox 25">
            <a:extLst>
              <a:ext uri="{FF2B5EF4-FFF2-40B4-BE49-F238E27FC236}">
                <a16:creationId xmlns:a16="http://schemas.microsoft.com/office/drawing/2014/main" id="{0DB41960-24FD-BBDD-0917-3A3BE6752C0D}"/>
              </a:ext>
            </a:extLst>
          </p:cNvPr>
          <p:cNvSpPr txBox="1"/>
          <p:nvPr/>
        </p:nvSpPr>
        <p:spPr>
          <a:xfrm>
            <a:off x="-31747" y="7299062"/>
            <a:ext cx="3425330" cy="461665"/>
          </a:xfrm>
          <a:prstGeom prst="rect">
            <a:avLst/>
          </a:prstGeom>
          <a:noFill/>
        </p:spPr>
        <p:txBody>
          <a:bodyPr wrap="square" rtlCol="0">
            <a:spAutoFit/>
          </a:bodyPr>
          <a:lstStyle/>
          <a:p>
            <a:pPr algn="ctr"/>
            <a:r>
              <a:rPr lang="en-GB" sz="2400" b="1" dirty="0">
                <a:solidFill>
                  <a:schemeClr val="bg1"/>
                </a:solidFill>
                <a:latin typeface="Arial" panose="020B0604020202020204" pitchFamily="34" charset="0"/>
                <a:cs typeface="Arial" panose="020B0604020202020204" pitchFamily="34" charset="0"/>
              </a:rPr>
              <a:t>Our work with CDFIs</a:t>
            </a:r>
          </a:p>
        </p:txBody>
      </p:sp>
      <p:pic>
        <p:nvPicPr>
          <p:cNvPr id="27" name="Picture 26">
            <a:extLst>
              <a:ext uri="{FF2B5EF4-FFF2-40B4-BE49-F238E27FC236}">
                <a16:creationId xmlns:a16="http://schemas.microsoft.com/office/drawing/2014/main" id="{4870A1E7-9F47-EFEC-B76D-6332782D7AB3}"/>
              </a:ext>
            </a:extLst>
          </p:cNvPr>
          <p:cNvPicPr>
            <a:picLocks noChangeAspect="1"/>
          </p:cNvPicPr>
          <p:nvPr/>
        </p:nvPicPr>
        <p:blipFill>
          <a:blip r:embed="rId10"/>
          <a:stretch>
            <a:fillRect/>
          </a:stretch>
        </p:blipFill>
        <p:spPr>
          <a:xfrm>
            <a:off x="3574626" y="7287843"/>
            <a:ext cx="3126414" cy="1142990"/>
          </a:xfrm>
          <a:prstGeom prst="rect">
            <a:avLst/>
          </a:prstGeom>
        </p:spPr>
      </p:pic>
      <p:sp>
        <p:nvSpPr>
          <p:cNvPr id="1026" name="TextBox 1025">
            <a:extLst>
              <a:ext uri="{FF2B5EF4-FFF2-40B4-BE49-F238E27FC236}">
                <a16:creationId xmlns:a16="http://schemas.microsoft.com/office/drawing/2014/main" id="{4431C1D7-2637-06D1-9AAA-73E371CE4134}"/>
              </a:ext>
            </a:extLst>
          </p:cNvPr>
          <p:cNvSpPr txBox="1"/>
          <p:nvPr/>
        </p:nvSpPr>
        <p:spPr>
          <a:xfrm>
            <a:off x="3452711" y="8471540"/>
            <a:ext cx="3352340" cy="1518877"/>
          </a:xfrm>
          <a:prstGeom prst="rect">
            <a:avLst/>
          </a:prstGeom>
          <a:noFill/>
        </p:spPr>
        <p:txBody>
          <a:bodyPr wrap="square" rtlCol="0">
            <a:spAutoFit/>
          </a:bodyPr>
          <a:lstStyle/>
          <a:p>
            <a:pPr>
              <a:lnSpc>
                <a:spcPct val="107000"/>
              </a:lnSpc>
              <a:spcAft>
                <a:spcPts val="800"/>
              </a:spcAft>
            </a:pPr>
            <a:r>
              <a:rPr lang="en-GB" sz="900" dirty="0">
                <a:solidFill>
                  <a:schemeClr val="bg1"/>
                </a:solidFill>
                <a:latin typeface="Arial" panose="020B0604020202020204" pitchFamily="34" charset="0"/>
                <a:cs typeface="Arial" panose="020B0604020202020204" pitchFamily="34" charset="0"/>
              </a:rPr>
              <a:t>providers. If you are looking to borrow, but are struggling through the banks or choosing not to go to mainstream lenders, you can find CDFIs through the Responsible Finance website.  If you are involved with a CDFI and want to find out more about working with Stop Loan Sharks, or would like to organise free training in how to spot the signs of illegal lending, send an email to: </a:t>
            </a:r>
            <a:r>
              <a:rPr lang="en-GB" sz="900" b="1" i="0" u="none" strike="noStrike" dirty="0">
                <a:solidFill>
                  <a:schemeClr val="bg1"/>
                </a:solidFill>
                <a:effectLst/>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catherine.wohlers@birmingham.gov.uk</a:t>
            </a:r>
            <a:endParaRPr lang="en-GB" sz="900" dirty="0">
              <a:solidFill>
                <a:schemeClr val="bg1"/>
              </a:solidFill>
              <a:latin typeface="Arial" panose="020B0604020202020204" pitchFamily="34" charset="0"/>
              <a:cs typeface="Arial" panose="020B0604020202020204" pitchFamily="34" charset="0"/>
            </a:endParaRPr>
          </a:p>
          <a:p>
            <a:endParaRPr lang="en-GB"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1052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0355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3736184"/>
            <a:ext cx="6858000" cy="6128255"/>
          </a:xfrm>
          <a:prstGeom prst="rect">
            <a:avLst/>
          </a:prstGeom>
        </p:spPr>
      </p:pic>
      <p:sp>
        <p:nvSpPr>
          <p:cNvPr id="20" name="Rectangle 19"/>
          <p:cNvSpPr/>
          <p:nvPr/>
        </p:nvSpPr>
        <p:spPr>
          <a:xfrm>
            <a:off x="185219" y="8253823"/>
            <a:ext cx="6581901" cy="430887"/>
          </a:xfrm>
          <a:prstGeom prst="rect">
            <a:avLst/>
          </a:prstGeom>
        </p:spPr>
        <p:txBody>
          <a:bodyPr wrap="square">
            <a:spAutoFit/>
          </a:bodyPr>
          <a:lstStyle/>
          <a:p>
            <a:pPr algn="just" fontAlgn="base"/>
            <a:endParaRPr lang="en-GB" sz="1100" dirty="0">
              <a:solidFill>
                <a:schemeClr val="bg1"/>
              </a:solidFill>
            </a:endParaRPr>
          </a:p>
          <a:p>
            <a:pPr algn="just" fontAlgn="base"/>
            <a:endParaRPr lang="en-GB" sz="1100" dirty="0">
              <a:solidFill>
                <a:schemeClr val="bg1"/>
              </a:solidFill>
            </a:endParaRPr>
          </a:p>
        </p:txBody>
      </p:sp>
      <p:pic>
        <p:nvPicPr>
          <p:cNvPr id="19" name="Picture 18">
            <a:extLst>
              <a:ext uri="{FF2B5EF4-FFF2-40B4-BE49-F238E27FC236}">
                <a16:creationId xmlns:a16="http://schemas.microsoft.com/office/drawing/2014/main" id="{22070E7E-7475-475D-B1DA-B8F46AE46B7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658083" y="168281"/>
            <a:ext cx="3829050" cy="587121"/>
          </a:xfrm>
          <a:prstGeom prst="rect">
            <a:avLst/>
          </a:prstGeom>
        </p:spPr>
      </p:pic>
      <p:sp>
        <p:nvSpPr>
          <p:cNvPr id="21" name="Rectangle 20">
            <a:extLst>
              <a:ext uri="{FF2B5EF4-FFF2-40B4-BE49-F238E27FC236}">
                <a16:creationId xmlns:a16="http://schemas.microsoft.com/office/drawing/2014/main" id="{C007ECD8-8577-439D-A980-EA309B94DDA8}"/>
              </a:ext>
            </a:extLst>
          </p:cNvPr>
          <p:cNvSpPr/>
          <p:nvPr/>
        </p:nvSpPr>
        <p:spPr>
          <a:xfrm>
            <a:off x="3522503" y="3345082"/>
            <a:ext cx="3331394" cy="253916"/>
          </a:xfrm>
          <a:prstGeom prst="rect">
            <a:avLst/>
          </a:prstGeom>
        </p:spPr>
        <p:txBody>
          <a:bodyPr wrap="square">
            <a:spAutoFit/>
          </a:bodyPr>
          <a:lstStyle/>
          <a:p>
            <a:pPr algn="just" fontAlgn="base"/>
            <a:endParaRPr lang="en-GB" sz="1050" dirty="0">
              <a:solidFill>
                <a:schemeClr val="bg1"/>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176129EB-432D-406C-B793-DAE57FBD2C78}"/>
              </a:ext>
            </a:extLst>
          </p:cNvPr>
          <p:cNvSpPr/>
          <p:nvPr/>
        </p:nvSpPr>
        <p:spPr>
          <a:xfrm>
            <a:off x="7508838" y="4801747"/>
            <a:ext cx="1678193" cy="415498"/>
          </a:xfrm>
          <a:prstGeom prst="rect">
            <a:avLst/>
          </a:prstGeom>
        </p:spPr>
        <p:txBody>
          <a:bodyPr wrap="square">
            <a:spAutoFit/>
          </a:bodyPr>
          <a:lstStyle/>
          <a:p>
            <a:pPr algn="just"/>
            <a:r>
              <a:rPr lang="en-GB" sz="1050" dirty="0">
                <a:solidFill>
                  <a:schemeClr val="bg1"/>
                </a:solidFill>
                <a:latin typeface="Arial" panose="020B0604020202020204" pitchFamily="34" charset="0"/>
                <a:cs typeface="Arial" panose="020B0604020202020204" pitchFamily="34" charset="0"/>
              </a:rPr>
              <a:t>hg</a:t>
            </a:r>
          </a:p>
          <a:p>
            <a:pPr algn="just"/>
            <a:endParaRPr lang="en-GB" sz="1050" dirty="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E4F48CA3-3234-4610-AA47-03679D09126E}"/>
              </a:ext>
            </a:extLst>
          </p:cNvPr>
          <p:cNvSpPr/>
          <p:nvPr/>
        </p:nvSpPr>
        <p:spPr>
          <a:xfrm>
            <a:off x="88900" y="801529"/>
            <a:ext cx="6721611" cy="1077218"/>
          </a:xfrm>
          <a:prstGeom prst="rect">
            <a:avLst/>
          </a:prstGeom>
        </p:spPr>
        <p:txBody>
          <a:bodyPr wrap="square">
            <a:spAutoFit/>
          </a:bodyPr>
          <a:lstStyle/>
          <a:p>
            <a:pPr algn="ctr"/>
            <a:r>
              <a:rPr lang="en-GB" sz="3200" b="1" dirty="0">
                <a:solidFill>
                  <a:schemeClr val="bg1"/>
                </a:solidFill>
                <a:latin typeface="Arial" panose="020B0604020202020204" pitchFamily="34" charset="0"/>
                <a:cs typeface="Arial" panose="020B0604020202020204" pitchFamily="34" charset="0"/>
              </a:rPr>
              <a:t>Football clubs unite to show</a:t>
            </a:r>
          </a:p>
          <a:p>
            <a:pPr algn="ctr"/>
            <a:r>
              <a:rPr lang="en-GB" sz="3200" b="1" dirty="0">
                <a:solidFill>
                  <a:schemeClr val="bg1"/>
                </a:solidFill>
                <a:latin typeface="Arial" panose="020B0604020202020204" pitchFamily="34" charset="0"/>
                <a:cs typeface="Arial" panose="020B0604020202020204" pitchFamily="34" charset="0"/>
              </a:rPr>
              <a:t>loan sharks the red card! </a:t>
            </a:r>
          </a:p>
        </p:txBody>
      </p:sp>
      <p:pic>
        <p:nvPicPr>
          <p:cNvPr id="8" name="Picture 7" descr="A group of men wearing football uniforms&#10;&#10;Description automatically generated">
            <a:extLst>
              <a:ext uri="{FF2B5EF4-FFF2-40B4-BE49-F238E27FC236}">
                <a16:creationId xmlns:a16="http://schemas.microsoft.com/office/drawing/2014/main" id="{834777FE-25F3-ED91-ABA0-FC0D5CD8AA33}"/>
              </a:ext>
            </a:extLst>
          </p:cNvPr>
          <p:cNvPicPr>
            <a:picLocks noChangeAspect="1"/>
          </p:cNvPicPr>
          <p:nvPr/>
        </p:nvPicPr>
        <p:blipFill rotWithShape="1">
          <a:blip r:embed="rId4"/>
          <a:srcRect t="16375" b="4954"/>
          <a:stretch/>
        </p:blipFill>
        <p:spPr>
          <a:xfrm>
            <a:off x="2702593" y="1885203"/>
            <a:ext cx="3991100" cy="2354852"/>
          </a:xfrm>
          <a:prstGeom prst="rect">
            <a:avLst/>
          </a:prstGeom>
        </p:spPr>
      </p:pic>
      <p:pic>
        <p:nvPicPr>
          <p:cNvPr id="12" name="Picture 11" descr="Two people in clothing on a field&#10;&#10;Description automatically generated">
            <a:extLst>
              <a:ext uri="{FF2B5EF4-FFF2-40B4-BE49-F238E27FC236}">
                <a16:creationId xmlns:a16="http://schemas.microsoft.com/office/drawing/2014/main" id="{5975AF54-DD98-E68A-3FB1-E08E9C9FB81D}"/>
              </a:ext>
            </a:extLst>
          </p:cNvPr>
          <p:cNvPicPr>
            <a:picLocks noChangeAspect="1"/>
          </p:cNvPicPr>
          <p:nvPr/>
        </p:nvPicPr>
        <p:blipFill rotWithShape="1">
          <a:blip r:embed="rId5"/>
          <a:srcRect t="16421" r="8729" b="4246"/>
          <a:stretch/>
        </p:blipFill>
        <p:spPr>
          <a:xfrm>
            <a:off x="185219" y="7106798"/>
            <a:ext cx="2820491" cy="2203402"/>
          </a:xfrm>
          <a:prstGeom prst="rect">
            <a:avLst/>
          </a:prstGeom>
        </p:spPr>
      </p:pic>
      <p:pic>
        <p:nvPicPr>
          <p:cNvPr id="16" name="Picture 15" descr="A person in a shark garment&#10;&#10;Description automatically generated">
            <a:extLst>
              <a:ext uri="{FF2B5EF4-FFF2-40B4-BE49-F238E27FC236}">
                <a16:creationId xmlns:a16="http://schemas.microsoft.com/office/drawing/2014/main" id="{F14B98F3-F9AB-6AD9-3DEA-C9FF798F91E2}"/>
              </a:ext>
            </a:extLst>
          </p:cNvPr>
          <p:cNvPicPr>
            <a:picLocks noChangeAspect="1"/>
          </p:cNvPicPr>
          <p:nvPr/>
        </p:nvPicPr>
        <p:blipFill rotWithShape="1">
          <a:blip r:embed="rId6"/>
          <a:srcRect l="5302" t="12491" r="-5302" b="13126"/>
          <a:stretch/>
        </p:blipFill>
        <p:spPr>
          <a:xfrm>
            <a:off x="2655669" y="4596249"/>
            <a:ext cx="2124084" cy="2204063"/>
          </a:xfrm>
          <a:prstGeom prst="rect">
            <a:avLst/>
          </a:prstGeom>
        </p:spPr>
      </p:pic>
      <p:pic>
        <p:nvPicPr>
          <p:cNvPr id="23" name="Picture 22" descr="Two people wearing clothing holding a sign&#10;&#10;Description automatically generated">
            <a:extLst>
              <a:ext uri="{FF2B5EF4-FFF2-40B4-BE49-F238E27FC236}">
                <a16:creationId xmlns:a16="http://schemas.microsoft.com/office/drawing/2014/main" id="{56CCCF16-66A1-EBE3-E2CB-5FF4A5192E33}"/>
              </a:ext>
            </a:extLst>
          </p:cNvPr>
          <p:cNvPicPr>
            <a:picLocks noChangeAspect="1"/>
          </p:cNvPicPr>
          <p:nvPr/>
        </p:nvPicPr>
        <p:blipFill>
          <a:blip r:embed="rId7"/>
          <a:stretch>
            <a:fillRect/>
          </a:stretch>
        </p:blipFill>
        <p:spPr>
          <a:xfrm>
            <a:off x="4836340" y="4590839"/>
            <a:ext cx="1799210" cy="2221686"/>
          </a:xfrm>
          <a:prstGeom prst="rect">
            <a:avLst/>
          </a:prstGeom>
        </p:spPr>
      </p:pic>
      <p:pic>
        <p:nvPicPr>
          <p:cNvPr id="31" name="Picture 30" descr="A group of mascots on a field&#10;&#10;Description automatically generated">
            <a:extLst>
              <a:ext uri="{FF2B5EF4-FFF2-40B4-BE49-F238E27FC236}">
                <a16:creationId xmlns:a16="http://schemas.microsoft.com/office/drawing/2014/main" id="{03964C5A-A422-39DB-EC78-3680CA70C385}"/>
              </a:ext>
            </a:extLst>
          </p:cNvPr>
          <p:cNvPicPr>
            <a:picLocks noChangeAspect="1"/>
          </p:cNvPicPr>
          <p:nvPr/>
        </p:nvPicPr>
        <p:blipFill>
          <a:blip r:embed="rId8"/>
          <a:stretch>
            <a:fillRect/>
          </a:stretch>
        </p:blipFill>
        <p:spPr>
          <a:xfrm>
            <a:off x="3190929" y="7126243"/>
            <a:ext cx="3529763" cy="2203402"/>
          </a:xfrm>
          <a:prstGeom prst="rect">
            <a:avLst/>
          </a:prstGeom>
        </p:spPr>
      </p:pic>
      <p:sp>
        <p:nvSpPr>
          <p:cNvPr id="35" name="TextBox 34">
            <a:extLst>
              <a:ext uri="{FF2B5EF4-FFF2-40B4-BE49-F238E27FC236}">
                <a16:creationId xmlns:a16="http://schemas.microsoft.com/office/drawing/2014/main" id="{35F52DEB-4F8B-F47A-FB81-65ABBF199717}"/>
              </a:ext>
            </a:extLst>
          </p:cNvPr>
          <p:cNvSpPr txBox="1"/>
          <p:nvPr/>
        </p:nvSpPr>
        <p:spPr>
          <a:xfrm>
            <a:off x="2669289" y="4297177"/>
            <a:ext cx="3991100" cy="230832"/>
          </a:xfrm>
          <a:prstGeom prst="rect">
            <a:avLst/>
          </a:prstGeom>
          <a:noFill/>
        </p:spPr>
        <p:txBody>
          <a:bodyPr wrap="square" rtlCol="0">
            <a:spAutoFit/>
          </a:bodyPr>
          <a:lstStyle/>
          <a:p>
            <a:r>
              <a:rPr lang="en-GB" sz="900" i="1" dirty="0">
                <a:solidFill>
                  <a:schemeClr val="bg1"/>
                </a:solidFill>
                <a:latin typeface="Arial" panose="020B0604020202020204" pitchFamily="34" charset="0"/>
                <a:cs typeface="Arial" panose="020B0604020202020204" pitchFamily="34" charset="0"/>
              </a:rPr>
              <a:t>The Derby County players wearing the Stop Loan Sharks t-shirts</a:t>
            </a:r>
          </a:p>
        </p:txBody>
      </p:sp>
      <p:sp>
        <p:nvSpPr>
          <p:cNvPr id="37" name="TextBox 36">
            <a:extLst>
              <a:ext uri="{FF2B5EF4-FFF2-40B4-BE49-F238E27FC236}">
                <a16:creationId xmlns:a16="http://schemas.microsoft.com/office/drawing/2014/main" id="{B2187C66-3F2D-BFAA-E5DA-68DE1A5E2C50}"/>
              </a:ext>
            </a:extLst>
          </p:cNvPr>
          <p:cNvSpPr txBox="1"/>
          <p:nvPr/>
        </p:nvSpPr>
        <p:spPr>
          <a:xfrm>
            <a:off x="3184952" y="9365157"/>
            <a:ext cx="3991100" cy="230832"/>
          </a:xfrm>
          <a:prstGeom prst="rect">
            <a:avLst/>
          </a:prstGeom>
          <a:noFill/>
        </p:spPr>
        <p:txBody>
          <a:bodyPr wrap="square" rtlCol="0">
            <a:spAutoFit/>
          </a:bodyPr>
          <a:lstStyle/>
          <a:p>
            <a:r>
              <a:rPr lang="en-GB" sz="900" i="1" dirty="0">
                <a:solidFill>
                  <a:schemeClr val="bg1"/>
                </a:solidFill>
                <a:latin typeface="Arial" panose="020B0604020202020204" pitchFamily="34" charset="0"/>
                <a:cs typeface="Arial" panose="020B0604020202020204" pitchFamily="34" charset="0"/>
              </a:rPr>
              <a:t>Mascots at Peterborough put Sharky in the sin bn</a:t>
            </a:r>
          </a:p>
        </p:txBody>
      </p:sp>
      <p:sp>
        <p:nvSpPr>
          <p:cNvPr id="38" name="TextBox 37">
            <a:extLst>
              <a:ext uri="{FF2B5EF4-FFF2-40B4-BE49-F238E27FC236}">
                <a16:creationId xmlns:a16="http://schemas.microsoft.com/office/drawing/2014/main" id="{AB11D6E6-3072-9F8F-D248-B155E37AAB90}"/>
              </a:ext>
            </a:extLst>
          </p:cNvPr>
          <p:cNvSpPr txBox="1"/>
          <p:nvPr/>
        </p:nvSpPr>
        <p:spPr>
          <a:xfrm>
            <a:off x="4771570" y="6822296"/>
            <a:ext cx="3991100" cy="230832"/>
          </a:xfrm>
          <a:prstGeom prst="rect">
            <a:avLst/>
          </a:prstGeom>
          <a:noFill/>
        </p:spPr>
        <p:txBody>
          <a:bodyPr wrap="square" rtlCol="0">
            <a:spAutoFit/>
          </a:bodyPr>
          <a:lstStyle/>
          <a:p>
            <a:r>
              <a:rPr lang="en-GB" sz="900" i="1" dirty="0">
                <a:solidFill>
                  <a:schemeClr val="bg1"/>
                </a:solidFill>
                <a:latin typeface="Arial" panose="020B0604020202020204" pitchFamily="34" charset="0"/>
                <a:cs typeface="Arial" panose="020B0604020202020204" pitchFamily="34" charset="0"/>
              </a:rPr>
              <a:t>Peter Burrow meets Sharky</a:t>
            </a:r>
          </a:p>
        </p:txBody>
      </p:sp>
      <p:sp>
        <p:nvSpPr>
          <p:cNvPr id="39" name="TextBox 38">
            <a:extLst>
              <a:ext uri="{FF2B5EF4-FFF2-40B4-BE49-F238E27FC236}">
                <a16:creationId xmlns:a16="http://schemas.microsoft.com/office/drawing/2014/main" id="{E4BD4BD7-5981-D951-94DA-3FEF4C3CD5B3}"/>
              </a:ext>
            </a:extLst>
          </p:cNvPr>
          <p:cNvSpPr txBox="1"/>
          <p:nvPr/>
        </p:nvSpPr>
        <p:spPr>
          <a:xfrm>
            <a:off x="174188" y="9374770"/>
            <a:ext cx="2983909" cy="230832"/>
          </a:xfrm>
          <a:prstGeom prst="rect">
            <a:avLst/>
          </a:prstGeom>
          <a:noFill/>
        </p:spPr>
        <p:txBody>
          <a:bodyPr wrap="square" rtlCol="0">
            <a:spAutoFit/>
          </a:bodyPr>
          <a:lstStyle/>
          <a:p>
            <a:r>
              <a:rPr lang="en-GB" sz="900" i="1" dirty="0" err="1">
                <a:solidFill>
                  <a:schemeClr val="bg1"/>
                </a:solidFill>
                <a:latin typeface="Arial" panose="020B0604020202020204" pitchFamily="34" charset="0"/>
                <a:cs typeface="Arial" panose="020B0604020202020204" pitchFamily="34" charset="0"/>
              </a:rPr>
              <a:t>Rammie</a:t>
            </a:r>
            <a:r>
              <a:rPr lang="en-GB" sz="900" i="1" dirty="0">
                <a:solidFill>
                  <a:schemeClr val="bg1"/>
                </a:solidFill>
                <a:latin typeface="Arial" panose="020B0604020202020204" pitchFamily="34" charset="0"/>
                <a:cs typeface="Arial" panose="020B0604020202020204" pitchFamily="34" charset="0"/>
              </a:rPr>
              <a:t> shows Sid the red card</a:t>
            </a:r>
          </a:p>
        </p:txBody>
      </p:sp>
      <p:sp>
        <p:nvSpPr>
          <p:cNvPr id="40" name="TextBox 39">
            <a:extLst>
              <a:ext uri="{FF2B5EF4-FFF2-40B4-BE49-F238E27FC236}">
                <a16:creationId xmlns:a16="http://schemas.microsoft.com/office/drawing/2014/main" id="{C24E1968-61C4-1FC6-D76C-11D027F3FA60}"/>
              </a:ext>
            </a:extLst>
          </p:cNvPr>
          <p:cNvSpPr txBox="1"/>
          <p:nvPr/>
        </p:nvSpPr>
        <p:spPr>
          <a:xfrm>
            <a:off x="2563217" y="6821403"/>
            <a:ext cx="2234154" cy="230832"/>
          </a:xfrm>
          <a:prstGeom prst="rect">
            <a:avLst/>
          </a:prstGeom>
          <a:noFill/>
        </p:spPr>
        <p:txBody>
          <a:bodyPr wrap="square" rtlCol="0">
            <a:spAutoFit/>
          </a:bodyPr>
          <a:lstStyle/>
          <a:p>
            <a:r>
              <a:rPr lang="en-GB" sz="900" i="1" dirty="0">
                <a:solidFill>
                  <a:schemeClr val="bg1"/>
                </a:solidFill>
                <a:latin typeface="Arial" panose="020B0604020202020204" pitchFamily="34" charset="0"/>
                <a:cs typeface="Arial" panose="020B0604020202020204" pitchFamily="34" charset="0"/>
              </a:rPr>
              <a:t>‘Safe hands’ Sid in goal at Derby</a:t>
            </a:r>
          </a:p>
        </p:txBody>
      </p:sp>
      <p:sp>
        <p:nvSpPr>
          <p:cNvPr id="3" name="TextBox 2">
            <a:extLst>
              <a:ext uri="{FF2B5EF4-FFF2-40B4-BE49-F238E27FC236}">
                <a16:creationId xmlns:a16="http://schemas.microsoft.com/office/drawing/2014/main" id="{73D738FD-4C5E-ADC9-3D14-C8AB052ADCF2}"/>
              </a:ext>
            </a:extLst>
          </p:cNvPr>
          <p:cNvSpPr txBox="1"/>
          <p:nvPr/>
        </p:nvSpPr>
        <p:spPr>
          <a:xfrm>
            <a:off x="174188" y="6643248"/>
            <a:ext cx="1089227" cy="338554"/>
          </a:xfrm>
          <a:prstGeom prst="rect">
            <a:avLst/>
          </a:prstGeom>
          <a:solidFill>
            <a:schemeClr val="bg1"/>
          </a:solidFill>
          <a:effectLst>
            <a:glow rad="228600">
              <a:schemeClr val="bg1">
                <a:alpha val="40000"/>
              </a:schemeClr>
            </a:glow>
          </a:effectLst>
        </p:spPr>
        <p:txBody>
          <a:bodyPr wrap="square" rtlCol="0">
            <a:spAutoFit/>
          </a:bodyPr>
          <a:lstStyle/>
          <a:p>
            <a:r>
              <a:rPr lang="en-GB" sz="800" i="1" dirty="0" err="1">
                <a:latin typeface="Arial" panose="020B0604020202020204" pitchFamily="34" charset="0"/>
                <a:cs typeface="Arial" panose="020B0604020202020204" pitchFamily="34" charset="0"/>
              </a:rPr>
              <a:t>Haydyn</a:t>
            </a:r>
            <a:r>
              <a:rPr lang="en-GB" sz="800" i="1" dirty="0">
                <a:latin typeface="Arial" panose="020B0604020202020204" pitchFamily="34" charset="0"/>
                <a:cs typeface="Arial" panose="020B0604020202020204" pitchFamily="34" charset="0"/>
              </a:rPr>
              <a:t> Stimson won a signed t-shirt</a:t>
            </a:r>
          </a:p>
        </p:txBody>
      </p:sp>
      <p:pic>
        <p:nvPicPr>
          <p:cNvPr id="1026" name="Picture 2">
            <a:extLst>
              <a:ext uri="{FF2B5EF4-FFF2-40B4-BE49-F238E27FC236}">
                <a16:creationId xmlns:a16="http://schemas.microsoft.com/office/drawing/2014/main" id="{984CE74C-1A25-D5B3-F152-536BCB45D4C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228388">
            <a:off x="184221" y="5530036"/>
            <a:ext cx="885494" cy="1079400"/>
          </a:xfrm>
          <a:prstGeom prst="rect">
            <a:avLst/>
          </a:prstGeom>
          <a:ln w="127000" cap="sq">
            <a:solidFill>
              <a:schemeClr val="bg1"/>
            </a:solidFill>
            <a:miter lim="800000"/>
          </a:ln>
          <a:effectLst>
            <a:outerShdw blurRad="57150" dist="50800" dir="2700000" algn="tl" rotWithShape="0">
              <a:srgbClr val="000000">
                <a:alpha val="40000"/>
              </a:srgbClr>
            </a:outerShdw>
            <a:softEdge rad="63500"/>
          </a:effectLst>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C93AAB3F-146A-4967-904F-4A9AA266887B}"/>
              </a:ext>
            </a:extLst>
          </p:cNvPr>
          <p:cNvSpPr/>
          <p:nvPr/>
        </p:nvSpPr>
        <p:spPr>
          <a:xfrm>
            <a:off x="76544" y="1905217"/>
            <a:ext cx="2453581" cy="3957109"/>
          </a:xfrm>
          <a:prstGeom prst="rect">
            <a:avLst/>
          </a:prstGeom>
        </p:spPr>
        <p:txBody>
          <a:bodyPr wrap="square" numCol="1" spcCol="36000">
            <a:spAutoFit/>
          </a:bodyPr>
          <a:lstStyle/>
          <a:p>
            <a:pPr algn="just">
              <a:lnSpc>
                <a:spcPct val="107000"/>
              </a:lnSpc>
              <a:spcAft>
                <a:spcPts val="800"/>
              </a:spcAft>
            </a:pPr>
            <a:r>
              <a:rPr lang="en-GB" sz="900" dirty="0">
                <a:solidFill>
                  <a:schemeClr val="bg1"/>
                </a:solidFill>
                <a:latin typeface="Arial" panose="020B0604020202020204" pitchFamily="34" charset="0"/>
                <a:cs typeface="Arial" panose="020B0604020202020204" pitchFamily="34" charset="0"/>
              </a:rPr>
              <a:t>Two major football clubs pitched in to help in the fight against loan sharks this year.</a:t>
            </a:r>
          </a:p>
          <a:p>
            <a:pPr algn="just">
              <a:lnSpc>
                <a:spcPct val="107000"/>
              </a:lnSpc>
              <a:spcAft>
                <a:spcPts val="800"/>
              </a:spcAft>
            </a:pPr>
            <a:r>
              <a:rPr lang="en-GB" sz="900" dirty="0">
                <a:solidFill>
                  <a:schemeClr val="bg1"/>
                </a:solidFill>
                <a:latin typeface="Arial" panose="020B0604020202020204" pitchFamily="34" charset="0"/>
                <a:cs typeface="Arial" panose="020B0604020202020204" pitchFamily="34" charset="0"/>
              </a:rPr>
              <a:t>Derby County and Peterborough United both welcomed the Stop Loan Sharks team to their grounds on busy match days.</a:t>
            </a:r>
          </a:p>
          <a:p>
            <a:pPr algn="just">
              <a:lnSpc>
                <a:spcPct val="107000"/>
              </a:lnSpc>
              <a:spcAft>
                <a:spcPts val="800"/>
              </a:spcAft>
            </a:pPr>
            <a:r>
              <a:rPr lang="en-GB" sz="900" dirty="0">
                <a:solidFill>
                  <a:schemeClr val="bg1"/>
                </a:solidFill>
                <a:latin typeface="Arial" panose="020B0604020202020204" pitchFamily="34" charset="0"/>
                <a:cs typeface="Arial" panose="020B0604020202020204" pitchFamily="34" charset="0"/>
              </a:rPr>
              <a:t>The players all took time to spread the Stop Loan Sharks message, posing for photos and wearing specially designed t-shirts during their warm-ups. They even signed a couple of t-shirts for lucky fans to win.</a:t>
            </a:r>
          </a:p>
          <a:p>
            <a:pPr algn="just">
              <a:lnSpc>
                <a:spcPct val="107000"/>
              </a:lnSpc>
              <a:spcAft>
                <a:spcPts val="800"/>
              </a:spcAft>
            </a:pPr>
            <a:r>
              <a:rPr lang="en-GB" sz="900" dirty="0">
                <a:solidFill>
                  <a:schemeClr val="bg1"/>
                </a:solidFill>
                <a:latin typeface="Arial" panose="020B0604020202020204" pitchFamily="34" charset="0"/>
                <a:cs typeface="Arial" panose="020B0604020202020204" pitchFamily="34" charset="0"/>
              </a:rPr>
              <a:t>Supporters loved grabbing a selfie with a 6ft shark as well as the traditional club mascots and shared their pics online.</a:t>
            </a:r>
          </a:p>
          <a:p>
            <a:pPr algn="just">
              <a:lnSpc>
                <a:spcPct val="107000"/>
              </a:lnSpc>
              <a:spcAft>
                <a:spcPts val="800"/>
              </a:spcAft>
            </a:pPr>
            <a:r>
              <a:rPr lang="en-GB" sz="900" dirty="0">
                <a:solidFill>
                  <a:schemeClr val="bg1"/>
                </a:solidFill>
                <a:latin typeface="Arial" panose="020B0604020202020204" pitchFamily="34" charset="0"/>
                <a:cs typeface="Arial" panose="020B0604020202020204" pitchFamily="34" charset="0"/>
              </a:rPr>
              <a:t>At Derby, Sid was invited onto the pitch at half-time and put through his paces in goal. He was later shown the red card by official club mascot </a:t>
            </a:r>
            <a:r>
              <a:rPr lang="en-GB" sz="900" dirty="0" err="1">
                <a:solidFill>
                  <a:schemeClr val="bg1"/>
                </a:solidFill>
                <a:latin typeface="Arial" panose="020B0604020202020204" pitchFamily="34" charset="0"/>
                <a:cs typeface="Arial" panose="020B0604020202020204" pitchFamily="34" charset="0"/>
              </a:rPr>
              <a:t>Rammie</a:t>
            </a:r>
            <a:r>
              <a:rPr lang="en-GB" sz="900" dirty="0">
                <a:solidFill>
                  <a:schemeClr val="bg1"/>
                </a:solidFill>
                <a:latin typeface="Arial" panose="020B0604020202020204" pitchFamily="34" charset="0"/>
                <a:cs typeface="Arial" panose="020B0604020202020204" pitchFamily="34" charset="0"/>
              </a:rPr>
              <a:t>. At Peterborough, the other mascots were not too pleased about having a loan shark in their midst and put him in his place – a skip!</a:t>
            </a:r>
          </a:p>
          <a:p>
            <a:pPr algn="just">
              <a:lnSpc>
                <a:spcPct val="107000"/>
              </a:lnSpc>
              <a:spcAft>
                <a:spcPts val="800"/>
              </a:spcAft>
            </a:pPr>
            <a:endParaRPr lang="en-GB" sz="900" dirty="0">
              <a:solidFill>
                <a:schemeClr val="bg1"/>
              </a:solidFill>
              <a:latin typeface="Arial" panose="020B0604020202020204" pitchFamily="34" charset="0"/>
              <a:cs typeface="Arial" panose="020B0604020202020204" pitchFamily="34" charset="0"/>
            </a:endParaRPr>
          </a:p>
          <a:p>
            <a:pPr algn="just">
              <a:lnSpc>
                <a:spcPct val="107000"/>
              </a:lnSpc>
              <a:spcAft>
                <a:spcPts val="800"/>
              </a:spcAft>
            </a:pPr>
            <a:endParaRPr lang="en-GB" sz="900"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D2ED275-518F-CC22-5FC4-B36F05828522}"/>
              </a:ext>
            </a:extLst>
          </p:cNvPr>
          <p:cNvSpPr txBox="1"/>
          <p:nvPr/>
        </p:nvSpPr>
        <p:spPr>
          <a:xfrm>
            <a:off x="1219120" y="5323312"/>
            <a:ext cx="1298491" cy="1714893"/>
          </a:xfrm>
          <a:prstGeom prst="rect">
            <a:avLst/>
          </a:prstGeom>
          <a:noFill/>
        </p:spPr>
        <p:txBody>
          <a:bodyPr wrap="square" rtlCol="0">
            <a:spAutoFit/>
          </a:bodyPr>
          <a:lstStyle/>
          <a:p>
            <a:pPr algn="just">
              <a:lnSpc>
                <a:spcPct val="107000"/>
              </a:lnSpc>
              <a:spcAft>
                <a:spcPts val="800"/>
              </a:spcAft>
            </a:pPr>
            <a:r>
              <a:rPr lang="en-GB" sz="900" dirty="0">
                <a:solidFill>
                  <a:schemeClr val="bg1"/>
                </a:solidFill>
                <a:latin typeface="Arial" panose="020B0604020202020204" pitchFamily="34" charset="0"/>
                <a:cs typeface="Arial" panose="020B0604020202020204" pitchFamily="34" charset="0"/>
              </a:rPr>
              <a:t>Thanks to the clubs who invited us along, the supporters who took time to post pictures, and the players, who, despite the pressures of a big match day, were still able to help spread the word about Stop Loan Sharks.</a:t>
            </a:r>
            <a:endParaRPr lang="en-GB" sz="900" dirty="0">
              <a:solidFill>
                <a:schemeClr val="bg1"/>
              </a:solidFill>
            </a:endParaRPr>
          </a:p>
        </p:txBody>
      </p:sp>
    </p:spTree>
    <p:extLst>
      <p:ext uri="{BB962C8B-B14F-4D97-AF65-F5344CB8AC3E}">
        <p14:creationId xmlns:p14="http://schemas.microsoft.com/office/powerpoint/2010/main" val="2580866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0355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49614" y="3549428"/>
            <a:ext cx="6719924" cy="6171642"/>
          </a:xfrm>
          <a:prstGeom prst="rect">
            <a:avLst/>
          </a:prstGeom>
        </p:spPr>
      </p:pic>
      <p:sp>
        <p:nvSpPr>
          <p:cNvPr id="20" name="Rectangle 19"/>
          <p:cNvSpPr/>
          <p:nvPr/>
        </p:nvSpPr>
        <p:spPr>
          <a:xfrm>
            <a:off x="185219" y="8253823"/>
            <a:ext cx="6581901" cy="430887"/>
          </a:xfrm>
          <a:prstGeom prst="rect">
            <a:avLst/>
          </a:prstGeom>
        </p:spPr>
        <p:txBody>
          <a:bodyPr wrap="square">
            <a:spAutoFit/>
          </a:bodyPr>
          <a:lstStyle/>
          <a:p>
            <a:pPr algn="just" fontAlgn="base"/>
            <a:endParaRPr lang="en-GB" sz="1100" dirty="0">
              <a:solidFill>
                <a:schemeClr val="bg1"/>
              </a:solidFill>
            </a:endParaRPr>
          </a:p>
          <a:p>
            <a:pPr algn="just" fontAlgn="base"/>
            <a:endParaRPr lang="en-GB" sz="1100" dirty="0">
              <a:solidFill>
                <a:schemeClr val="bg1"/>
              </a:solidFill>
            </a:endParaRPr>
          </a:p>
        </p:txBody>
      </p:sp>
      <p:pic>
        <p:nvPicPr>
          <p:cNvPr id="19" name="Picture 18">
            <a:extLst>
              <a:ext uri="{FF2B5EF4-FFF2-40B4-BE49-F238E27FC236}">
                <a16:creationId xmlns:a16="http://schemas.microsoft.com/office/drawing/2014/main" id="{22070E7E-7475-475D-B1DA-B8F46AE46B7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658083" y="168281"/>
            <a:ext cx="3829050" cy="587121"/>
          </a:xfrm>
          <a:prstGeom prst="rect">
            <a:avLst/>
          </a:prstGeom>
        </p:spPr>
      </p:pic>
      <p:sp>
        <p:nvSpPr>
          <p:cNvPr id="21" name="Rectangle 20">
            <a:extLst>
              <a:ext uri="{FF2B5EF4-FFF2-40B4-BE49-F238E27FC236}">
                <a16:creationId xmlns:a16="http://schemas.microsoft.com/office/drawing/2014/main" id="{C007ECD8-8577-439D-A980-EA309B94DDA8}"/>
              </a:ext>
            </a:extLst>
          </p:cNvPr>
          <p:cNvSpPr/>
          <p:nvPr/>
        </p:nvSpPr>
        <p:spPr>
          <a:xfrm>
            <a:off x="3522503" y="3345082"/>
            <a:ext cx="3331394" cy="253916"/>
          </a:xfrm>
          <a:prstGeom prst="rect">
            <a:avLst/>
          </a:prstGeom>
        </p:spPr>
        <p:txBody>
          <a:bodyPr wrap="square">
            <a:spAutoFit/>
          </a:bodyPr>
          <a:lstStyle/>
          <a:p>
            <a:pPr algn="just" fontAlgn="base"/>
            <a:endParaRPr lang="en-GB" sz="1050" dirty="0">
              <a:solidFill>
                <a:schemeClr val="bg1"/>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29B4213D-5B92-4154-9AC9-AF5F55C1EF3C}"/>
              </a:ext>
            </a:extLst>
          </p:cNvPr>
          <p:cNvSpPr/>
          <p:nvPr/>
        </p:nvSpPr>
        <p:spPr>
          <a:xfrm>
            <a:off x="-152387" y="823768"/>
            <a:ext cx="7257112" cy="461665"/>
          </a:xfrm>
          <a:prstGeom prst="rect">
            <a:avLst/>
          </a:prstGeom>
        </p:spPr>
        <p:txBody>
          <a:bodyPr wrap="square">
            <a:spAutoFit/>
          </a:bodyPr>
          <a:lstStyle/>
          <a:p>
            <a:pPr algn="ctr"/>
            <a:r>
              <a:rPr lang="en-GB" sz="2400" b="1" dirty="0">
                <a:solidFill>
                  <a:schemeClr val="bg1"/>
                </a:solidFill>
                <a:latin typeface="Arial" panose="020B0604020202020204" pitchFamily="34" charset="0"/>
                <a:cs typeface="Arial" panose="020B0604020202020204" pitchFamily="34" charset="0"/>
              </a:rPr>
              <a:t>Creativity is key in tackling the loan sharks</a:t>
            </a:r>
          </a:p>
        </p:txBody>
      </p:sp>
      <p:sp>
        <p:nvSpPr>
          <p:cNvPr id="18" name="Rectangle 17">
            <a:extLst>
              <a:ext uri="{FF2B5EF4-FFF2-40B4-BE49-F238E27FC236}">
                <a16:creationId xmlns:a16="http://schemas.microsoft.com/office/drawing/2014/main" id="{2792B7BA-05B5-4704-A083-3E57660FF4A3}"/>
              </a:ext>
            </a:extLst>
          </p:cNvPr>
          <p:cNvSpPr/>
          <p:nvPr/>
        </p:nvSpPr>
        <p:spPr>
          <a:xfrm>
            <a:off x="3709909" y="3209722"/>
            <a:ext cx="2985624" cy="253916"/>
          </a:xfrm>
          <a:prstGeom prst="rect">
            <a:avLst/>
          </a:prstGeom>
        </p:spPr>
        <p:txBody>
          <a:bodyPr wrap="square">
            <a:spAutoFit/>
          </a:bodyPr>
          <a:lstStyle/>
          <a:p>
            <a:pPr algn="just"/>
            <a:r>
              <a:rPr lang="en-GB" sz="1050" dirty="0">
                <a:solidFill>
                  <a:schemeClr val="bg1"/>
                </a:solidFill>
                <a:latin typeface="Arial" panose="020B0604020202020204" pitchFamily="34" charset="0"/>
                <a:cs typeface="Arial" panose="020B0604020202020204" pitchFamily="34" charset="0"/>
              </a:rPr>
              <a:t>hg</a:t>
            </a:r>
          </a:p>
        </p:txBody>
      </p:sp>
      <p:pic>
        <p:nvPicPr>
          <p:cNvPr id="10" name="Picture 9" descr="A collage of photos of people&#10;&#10;Description automatically generated">
            <a:extLst>
              <a:ext uri="{FF2B5EF4-FFF2-40B4-BE49-F238E27FC236}">
                <a16:creationId xmlns:a16="http://schemas.microsoft.com/office/drawing/2014/main" id="{95BFACAD-67CE-7ABA-51D4-8884313530FD}"/>
              </a:ext>
            </a:extLst>
          </p:cNvPr>
          <p:cNvPicPr>
            <a:picLocks noChangeAspect="1"/>
          </p:cNvPicPr>
          <p:nvPr/>
        </p:nvPicPr>
        <p:blipFill>
          <a:blip r:embed="rId4"/>
          <a:stretch>
            <a:fillRect/>
          </a:stretch>
        </p:blipFill>
        <p:spPr>
          <a:xfrm>
            <a:off x="2827694" y="1345314"/>
            <a:ext cx="3880692" cy="2615165"/>
          </a:xfrm>
          <a:prstGeom prst="rect">
            <a:avLst/>
          </a:prstGeom>
        </p:spPr>
      </p:pic>
      <p:pic>
        <p:nvPicPr>
          <p:cNvPr id="12" name="Picture 11" descr="A group of people holding a poster&#10;&#10;Description automatically generated">
            <a:extLst>
              <a:ext uri="{FF2B5EF4-FFF2-40B4-BE49-F238E27FC236}">
                <a16:creationId xmlns:a16="http://schemas.microsoft.com/office/drawing/2014/main" id="{5D980092-ECA7-6662-6C06-013C728274B3}"/>
              </a:ext>
            </a:extLst>
          </p:cNvPr>
          <p:cNvPicPr>
            <a:picLocks noChangeAspect="1"/>
          </p:cNvPicPr>
          <p:nvPr/>
        </p:nvPicPr>
        <p:blipFill rotWithShape="1">
          <a:blip r:embed="rId5"/>
          <a:srcRect t="10636" b="9309"/>
          <a:stretch/>
        </p:blipFill>
        <p:spPr>
          <a:xfrm>
            <a:off x="101504" y="7924049"/>
            <a:ext cx="2259107" cy="1625722"/>
          </a:xfrm>
          <a:prstGeom prst="rect">
            <a:avLst/>
          </a:prstGeom>
        </p:spPr>
      </p:pic>
      <p:sp>
        <p:nvSpPr>
          <p:cNvPr id="14" name="Rectangle 13">
            <a:extLst>
              <a:ext uri="{FF2B5EF4-FFF2-40B4-BE49-F238E27FC236}">
                <a16:creationId xmlns:a16="http://schemas.microsoft.com/office/drawing/2014/main" id="{107D6A66-EC38-5AF5-C191-7E5B7AFAB9D8}"/>
              </a:ext>
            </a:extLst>
          </p:cNvPr>
          <p:cNvSpPr/>
          <p:nvPr/>
        </p:nvSpPr>
        <p:spPr>
          <a:xfrm>
            <a:off x="48331" y="3849515"/>
            <a:ext cx="2862975" cy="4048288"/>
          </a:xfrm>
          <a:prstGeom prst="rect">
            <a:avLst/>
          </a:prstGeom>
        </p:spPr>
        <p:txBody>
          <a:bodyPr wrap="square" numCol="1" spcCol="0">
            <a:spAutoFit/>
          </a:bodyPr>
          <a:lstStyle/>
          <a:p>
            <a:pPr>
              <a:lnSpc>
                <a:spcPct val="107000"/>
              </a:lnSpc>
              <a:spcAft>
                <a:spcPts val="800"/>
              </a:spcAft>
            </a:pPr>
            <a:r>
              <a:rPr lang="en-GB" sz="900" dirty="0">
                <a:solidFill>
                  <a:schemeClr val="bg1"/>
                </a:solidFill>
                <a:latin typeface="Arial" panose="020B0604020202020204" pitchFamily="34" charset="0"/>
                <a:cs typeface="Arial" panose="020B0604020202020204" pitchFamily="34" charset="0"/>
              </a:rPr>
              <a:t>We continue to be blown away by the imagination and creativity of  students in our schools and colleges as they help us and our partners in the fight against loan sharks. Here are just a few of the activities that have been going on this year.</a:t>
            </a:r>
          </a:p>
          <a:p>
            <a:pPr>
              <a:lnSpc>
                <a:spcPct val="107000"/>
              </a:lnSpc>
              <a:spcAft>
                <a:spcPts val="800"/>
              </a:spcAft>
            </a:pPr>
            <a:r>
              <a:rPr lang="en-GB" sz="900" dirty="0">
                <a:solidFill>
                  <a:schemeClr val="bg1"/>
                </a:solidFill>
                <a:latin typeface="Arial" panose="020B0604020202020204" pitchFamily="34" charset="0"/>
                <a:cs typeface="Arial" panose="020B0604020202020204" pitchFamily="34" charset="0"/>
              </a:rPr>
              <a:t>We have continued our work with schools in the  Wirral area working with Merseyside Police on the Pathfinders Project. That has seen youngsters design posters and learn all about the dangers of illegal money lenders.</a:t>
            </a:r>
          </a:p>
          <a:p>
            <a:pPr>
              <a:lnSpc>
                <a:spcPct val="107000"/>
              </a:lnSpc>
              <a:spcAft>
                <a:spcPts val="800"/>
              </a:spcAft>
            </a:pPr>
            <a:r>
              <a:rPr lang="en-GB" sz="900" dirty="0">
                <a:solidFill>
                  <a:schemeClr val="bg1"/>
                </a:solidFill>
                <a:latin typeface="Arial" panose="020B0604020202020204" pitchFamily="34" charset="0"/>
                <a:cs typeface="Arial" panose="020B0604020202020204" pitchFamily="34" charset="0"/>
              </a:rPr>
              <a:t>In Runcorn, Digital Arts Box delivered a brilliant project at Ormiston Bolingbroke Academy using money confiscated from loan sharks. Pupils there used AI to produce an eye-catching rogues’ gallery of the many different faces of loan sharks.</a:t>
            </a:r>
          </a:p>
          <a:p>
            <a:pPr>
              <a:lnSpc>
                <a:spcPct val="107000"/>
              </a:lnSpc>
              <a:spcAft>
                <a:spcPts val="800"/>
              </a:spcAft>
            </a:pPr>
            <a:r>
              <a:rPr lang="en-GB" sz="900" dirty="0">
                <a:solidFill>
                  <a:schemeClr val="bg1"/>
                </a:solidFill>
                <a:latin typeface="Arial" panose="020B0604020202020204" pitchFamily="34" charset="0"/>
                <a:cs typeface="Arial" panose="020B0604020202020204" pitchFamily="34" charset="0"/>
              </a:rPr>
              <a:t>In Shropshire, young entrepreneurs at Wilfred Owen Primary School turned £200 into an incredible £1,267.51 in just five weeks as part of a project with Just Credit Union. </a:t>
            </a:r>
          </a:p>
          <a:p>
            <a:pPr>
              <a:lnSpc>
                <a:spcPct val="107000"/>
              </a:lnSpc>
              <a:spcAft>
                <a:spcPts val="800"/>
              </a:spcAft>
            </a:pPr>
            <a:r>
              <a:rPr lang="en-GB" sz="900" dirty="0">
                <a:solidFill>
                  <a:schemeClr val="bg1"/>
                </a:solidFill>
                <a:latin typeface="Arial" panose="020B0604020202020204" pitchFamily="34" charset="0"/>
                <a:cs typeface="Arial" panose="020B0604020202020204" pitchFamily="34" charset="0"/>
              </a:rPr>
              <a:t>And in Liverpool, students from St Helens College spent the day at Radio City Tower in Liverpool working with experts from Bauer Media to produce hard-hitting radio ads raising awareness of  credit unions.</a:t>
            </a:r>
          </a:p>
        </p:txBody>
      </p:sp>
      <p:pic>
        <p:nvPicPr>
          <p:cNvPr id="16" name="Picture 15" descr="A group of children in red uniforms&#10;&#10;Description automatically generated">
            <a:extLst>
              <a:ext uri="{FF2B5EF4-FFF2-40B4-BE49-F238E27FC236}">
                <a16:creationId xmlns:a16="http://schemas.microsoft.com/office/drawing/2014/main" id="{3C1480FC-DB6E-2AB6-4FA4-917F7E8F882B}"/>
              </a:ext>
            </a:extLst>
          </p:cNvPr>
          <p:cNvPicPr>
            <a:picLocks noChangeAspect="1"/>
          </p:cNvPicPr>
          <p:nvPr/>
        </p:nvPicPr>
        <p:blipFill rotWithShape="1">
          <a:blip r:embed="rId6"/>
          <a:srcRect t="3121"/>
          <a:stretch/>
        </p:blipFill>
        <p:spPr>
          <a:xfrm>
            <a:off x="2496116" y="7744671"/>
            <a:ext cx="4188351" cy="1816396"/>
          </a:xfrm>
          <a:prstGeom prst="rect">
            <a:avLst/>
          </a:prstGeom>
        </p:spPr>
      </p:pic>
      <p:pic>
        <p:nvPicPr>
          <p:cNvPr id="24" name="Picture 23" descr="A group of kids standing in a classroom&#10;&#10;Description automatically generated">
            <a:extLst>
              <a:ext uri="{FF2B5EF4-FFF2-40B4-BE49-F238E27FC236}">
                <a16:creationId xmlns:a16="http://schemas.microsoft.com/office/drawing/2014/main" id="{BF5CB0EC-D6D9-7D8B-5090-422AEF6AE422}"/>
              </a:ext>
            </a:extLst>
          </p:cNvPr>
          <p:cNvPicPr>
            <a:picLocks noChangeAspect="1"/>
          </p:cNvPicPr>
          <p:nvPr/>
        </p:nvPicPr>
        <p:blipFill rotWithShape="1">
          <a:blip r:embed="rId7"/>
          <a:srcRect l="14075" t="19857" r="19361" b="9425"/>
          <a:stretch/>
        </p:blipFill>
        <p:spPr>
          <a:xfrm>
            <a:off x="4721087" y="5832733"/>
            <a:ext cx="1963380" cy="1653569"/>
          </a:xfrm>
          <a:prstGeom prst="rect">
            <a:avLst/>
          </a:prstGeom>
        </p:spPr>
      </p:pic>
      <p:pic>
        <p:nvPicPr>
          <p:cNvPr id="28" name="Picture 27" descr="A group of people posing for a photo&#10;&#10;Description automatically generated">
            <a:extLst>
              <a:ext uri="{FF2B5EF4-FFF2-40B4-BE49-F238E27FC236}">
                <a16:creationId xmlns:a16="http://schemas.microsoft.com/office/drawing/2014/main" id="{BB4B9A7D-5DF0-661F-6726-831DCD7FD4D4}"/>
              </a:ext>
            </a:extLst>
          </p:cNvPr>
          <p:cNvPicPr>
            <a:picLocks noChangeAspect="1"/>
          </p:cNvPicPr>
          <p:nvPr/>
        </p:nvPicPr>
        <p:blipFill rotWithShape="1">
          <a:blip r:embed="rId8"/>
          <a:srcRect t="16245"/>
          <a:stretch/>
        </p:blipFill>
        <p:spPr>
          <a:xfrm>
            <a:off x="149614" y="1321633"/>
            <a:ext cx="2374925" cy="2286050"/>
          </a:xfrm>
          <a:prstGeom prst="rect">
            <a:avLst/>
          </a:prstGeom>
        </p:spPr>
      </p:pic>
      <p:pic>
        <p:nvPicPr>
          <p:cNvPr id="30" name="Picture 29" descr="A couple of kids holding up papers&#10;&#10;Description automatically generated">
            <a:extLst>
              <a:ext uri="{FF2B5EF4-FFF2-40B4-BE49-F238E27FC236}">
                <a16:creationId xmlns:a16="http://schemas.microsoft.com/office/drawing/2014/main" id="{ADECB51F-9A3F-3CB5-AB09-CE8FA0D29FAE}"/>
              </a:ext>
            </a:extLst>
          </p:cNvPr>
          <p:cNvPicPr>
            <a:picLocks noChangeAspect="1"/>
          </p:cNvPicPr>
          <p:nvPr/>
        </p:nvPicPr>
        <p:blipFill rotWithShape="1">
          <a:blip r:embed="rId9"/>
          <a:srcRect l="12216" r="7434"/>
          <a:stretch/>
        </p:blipFill>
        <p:spPr>
          <a:xfrm rot="5400000">
            <a:off x="2963332" y="4393141"/>
            <a:ext cx="1439730" cy="1343874"/>
          </a:xfrm>
          <a:prstGeom prst="rect">
            <a:avLst/>
          </a:prstGeom>
        </p:spPr>
      </p:pic>
      <p:pic>
        <p:nvPicPr>
          <p:cNvPr id="4" name="Picture 3" descr="A group of people sitting at a table&#10;&#10;Description automatically generated">
            <a:extLst>
              <a:ext uri="{FF2B5EF4-FFF2-40B4-BE49-F238E27FC236}">
                <a16:creationId xmlns:a16="http://schemas.microsoft.com/office/drawing/2014/main" id="{CCE21B95-DEF2-B5AB-23F6-5C5297223919}"/>
              </a:ext>
            </a:extLst>
          </p:cNvPr>
          <p:cNvPicPr>
            <a:picLocks noChangeAspect="1"/>
          </p:cNvPicPr>
          <p:nvPr/>
        </p:nvPicPr>
        <p:blipFill>
          <a:blip r:embed="rId10"/>
          <a:stretch>
            <a:fillRect/>
          </a:stretch>
        </p:blipFill>
        <p:spPr>
          <a:xfrm>
            <a:off x="2970757" y="6091657"/>
            <a:ext cx="1629565" cy="1373453"/>
          </a:xfrm>
          <a:prstGeom prst="rect">
            <a:avLst/>
          </a:prstGeom>
        </p:spPr>
      </p:pic>
      <p:pic>
        <p:nvPicPr>
          <p:cNvPr id="6" name="Picture 5" descr="A group of people standing in front of a counter&#10;&#10;Description automatically generated">
            <a:extLst>
              <a:ext uri="{FF2B5EF4-FFF2-40B4-BE49-F238E27FC236}">
                <a16:creationId xmlns:a16="http://schemas.microsoft.com/office/drawing/2014/main" id="{01165EFC-D198-B17F-160B-6AD08E4CE300}"/>
              </a:ext>
            </a:extLst>
          </p:cNvPr>
          <p:cNvPicPr>
            <a:picLocks noChangeAspect="1"/>
          </p:cNvPicPr>
          <p:nvPr/>
        </p:nvPicPr>
        <p:blipFill>
          <a:blip r:embed="rId11"/>
          <a:stretch>
            <a:fillRect/>
          </a:stretch>
        </p:blipFill>
        <p:spPr>
          <a:xfrm>
            <a:off x="4461506" y="4260268"/>
            <a:ext cx="2246880" cy="1212692"/>
          </a:xfrm>
          <a:prstGeom prst="rect">
            <a:avLst/>
          </a:prstGeom>
        </p:spPr>
      </p:pic>
      <p:sp>
        <p:nvSpPr>
          <p:cNvPr id="7" name="TextBox 6">
            <a:extLst>
              <a:ext uri="{FF2B5EF4-FFF2-40B4-BE49-F238E27FC236}">
                <a16:creationId xmlns:a16="http://schemas.microsoft.com/office/drawing/2014/main" id="{7CAC5D66-03D9-331B-EE6E-592B17E99B57}"/>
              </a:ext>
            </a:extLst>
          </p:cNvPr>
          <p:cNvSpPr txBox="1"/>
          <p:nvPr/>
        </p:nvSpPr>
        <p:spPr>
          <a:xfrm>
            <a:off x="170019" y="3639623"/>
            <a:ext cx="1659711" cy="230832"/>
          </a:xfrm>
          <a:prstGeom prst="rect">
            <a:avLst/>
          </a:prstGeom>
          <a:noFill/>
        </p:spPr>
        <p:txBody>
          <a:bodyPr wrap="square" rtlCol="0">
            <a:spAutoFit/>
          </a:bodyPr>
          <a:lstStyle/>
          <a:p>
            <a:r>
              <a:rPr lang="en-GB" sz="900" i="1" dirty="0">
                <a:solidFill>
                  <a:schemeClr val="bg1"/>
                </a:solidFill>
                <a:latin typeface="Arial" panose="020B0604020202020204" pitchFamily="34" charset="0"/>
                <a:cs typeface="Arial" panose="020B0604020202020204" pitchFamily="34" charset="0"/>
              </a:rPr>
              <a:t>Wilfred Owen School</a:t>
            </a:r>
          </a:p>
        </p:txBody>
      </p:sp>
      <p:sp>
        <p:nvSpPr>
          <p:cNvPr id="11" name="TextBox 10">
            <a:extLst>
              <a:ext uri="{FF2B5EF4-FFF2-40B4-BE49-F238E27FC236}">
                <a16:creationId xmlns:a16="http://schemas.microsoft.com/office/drawing/2014/main" id="{7C092721-7A0C-E804-0ECE-4E5738434A17}"/>
              </a:ext>
            </a:extLst>
          </p:cNvPr>
          <p:cNvSpPr txBox="1"/>
          <p:nvPr/>
        </p:nvSpPr>
        <p:spPr>
          <a:xfrm>
            <a:off x="2970833" y="5786414"/>
            <a:ext cx="1659711" cy="230832"/>
          </a:xfrm>
          <a:prstGeom prst="rect">
            <a:avLst/>
          </a:prstGeom>
          <a:noFill/>
        </p:spPr>
        <p:txBody>
          <a:bodyPr wrap="square" rtlCol="0">
            <a:spAutoFit/>
          </a:bodyPr>
          <a:lstStyle/>
          <a:p>
            <a:r>
              <a:rPr lang="en-GB" sz="900" i="1" dirty="0">
                <a:solidFill>
                  <a:schemeClr val="bg1"/>
                </a:solidFill>
                <a:latin typeface="Arial" panose="020B0604020202020204" pitchFamily="34" charset="0"/>
                <a:cs typeface="Arial" panose="020B0604020202020204" pitchFamily="34" charset="0"/>
              </a:rPr>
              <a:t>Cathcart Street Primary</a:t>
            </a:r>
          </a:p>
        </p:txBody>
      </p:sp>
      <p:sp>
        <p:nvSpPr>
          <p:cNvPr id="13" name="TextBox 12">
            <a:extLst>
              <a:ext uri="{FF2B5EF4-FFF2-40B4-BE49-F238E27FC236}">
                <a16:creationId xmlns:a16="http://schemas.microsoft.com/office/drawing/2014/main" id="{0079221C-472F-7079-4CD2-113DC8E1B8E3}"/>
              </a:ext>
            </a:extLst>
          </p:cNvPr>
          <p:cNvSpPr txBox="1"/>
          <p:nvPr/>
        </p:nvSpPr>
        <p:spPr>
          <a:xfrm>
            <a:off x="4461506" y="5539054"/>
            <a:ext cx="1659711" cy="230832"/>
          </a:xfrm>
          <a:prstGeom prst="rect">
            <a:avLst/>
          </a:prstGeom>
          <a:noFill/>
        </p:spPr>
        <p:txBody>
          <a:bodyPr wrap="square" rtlCol="0">
            <a:spAutoFit/>
          </a:bodyPr>
          <a:lstStyle/>
          <a:p>
            <a:r>
              <a:rPr lang="en-GB" sz="900" i="1" dirty="0">
                <a:solidFill>
                  <a:schemeClr val="bg1"/>
                </a:solidFill>
                <a:latin typeface="Arial" panose="020B0604020202020204" pitchFamily="34" charset="0"/>
                <a:cs typeface="Arial" panose="020B0604020202020204" pitchFamily="34" charset="0"/>
              </a:rPr>
              <a:t>St Helens College students</a:t>
            </a:r>
          </a:p>
        </p:txBody>
      </p:sp>
      <p:sp>
        <p:nvSpPr>
          <p:cNvPr id="15" name="TextBox 14">
            <a:extLst>
              <a:ext uri="{FF2B5EF4-FFF2-40B4-BE49-F238E27FC236}">
                <a16:creationId xmlns:a16="http://schemas.microsoft.com/office/drawing/2014/main" id="{2BF1D6B2-6FAB-CDEE-48EB-07EB865E137C}"/>
              </a:ext>
            </a:extLst>
          </p:cNvPr>
          <p:cNvSpPr txBox="1"/>
          <p:nvPr/>
        </p:nvSpPr>
        <p:spPr>
          <a:xfrm>
            <a:off x="4639718" y="7482082"/>
            <a:ext cx="2165514" cy="230832"/>
          </a:xfrm>
          <a:prstGeom prst="rect">
            <a:avLst/>
          </a:prstGeom>
          <a:noFill/>
        </p:spPr>
        <p:txBody>
          <a:bodyPr wrap="square" rtlCol="0">
            <a:spAutoFit/>
          </a:bodyPr>
          <a:lstStyle/>
          <a:p>
            <a:r>
              <a:rPr lang="en-GB" sz="900" i="1" dirty="0">
                <a:solidFill>
                  <a:schemeClr val="bg1"/>
                </a:solidFill>
                <a:latin typeface="Arial" panose="020B0604020202020204" pitchFamily="34" charset="0"/>
                <a:cs typeface="Arial" panose="020B0604020202020204" pitchFamily="34" charset="0"/>
              </a:rPr>
              <a:t>Our Lady and St Edwards School</a:t>
            </a:r>
          </a:p>
        </p:txBody>
      </p:sp>
      <p:sp>
        <p:nvSpPr>
          <p:cNvPr id="22" name="TextBox 21">
            <a:extLst>
              <a:ext uri="{FF2B5EF4-FFF2-40B4-BE49-F238E27FC236}">
                <a16:creationId xmlns:a16="http://schemas.microsoft.com/office/drawing/2014/main" id="{6E96481B-F5AD-082C-D828-70D286EB6825}"/>
              </a:ext>
            </a:extLst>
          </p:cNvPr>
          <p:cNvSpPr txBox="1"/>
          <p:nvPr/>
        </p:nvSpPr>
        <p:spPr>
          <a:xfrm>
            <a:off x="2833969" y="3978249"/>
            <a:ext cx="3774236" cy="230832"/>
          </a:xfrm>
          <a:prstGeom prst="rect">
            <a:avLst/>
          </a:prstGeom>
          <a:noFill/>
        </p:spPr>
        <p:txBody>
          <a:bodyPr wrap="square" rtlCol="0">
            <a:spAutoFit/>
          </a:bodyPr>
          <a:lstStyle/>
          <a:p>
            <a:r>
              <a:rPr lang="en-GB" sz="900" i="1" dirty="0">
                <a:solidFill>
                  <a:schemeClr val="bg1"/>
                </a:solidFill>
                <a:latin typeface="Arial" panose="020B0604020202020204" pitchFamily="34" charset="0"/>
                <a:cs typeface="Arial" panose="020B0604020202020204" pitchFamily="34" charset="0"/>
              </a:rPr>
              <a:t>The AI artwork produced by pupils at Ormiston Bolingbroke Academy</a:t>
            </a:r>
          </a:p>
        </p:txBody>
      </p:sp>
      <p:sp>
        <p:nvSpPr>
          <p:cNvPr id="23" name="TextBox 22">
            <a:extLst>
              <a:ext uri="{FF2B5EF4-FFF2-40B4-BE49-F238E27FC236}">
                <a16:creationId xmlns:a16="http://schemas.microsoft.com/office/drawing/2014/main" id="{C7B25C95-2983-BA6B-725D-4048FBFF04DA}"/>
              </a:ext>
            </a:extLst>
          </p:cNvPr>
          <p:cNvSpPr txBox="1"/>
          <p:nvPr/>
        </p:nvSpPr>
        <p:spPr>
          <a:xfrm>
            <a:off x="111969" y="9576028"/>
            <a:ext cx="1978205" cy="230832"/>
          </a:xfrm>
          <a:prstGeom prst="rect">
            <a:avLst/>
          </a:prstGeom>
          <a:noFill/>
        </p:spPr>
        <p:txBody>
          <a:bodyPr wrap="square" rtlCol="0">
            <a:spAutoFit/>
          </a:bodyPr>
          <a:lstStyle/>
          <a:p>
            <a:r>
              <a:rPr lang="en-GB" sz="900" i="1" dirty="0">
                <a:solidFill>
                  <a:schemeClr val="bg1"/>
                </a:solidFill>
                <a:latin typeface="Arial" panose="020B0604020202020204" pitchFamily="34" charset="0"/>
                <a:cs typeface="Arial" panose="020B0604020202020204" pitchFamily="34" charset="0"/>
              </a:rPr>
              <a:t>Ormiston Bolingbroke Academy</a:t>
            </a:r>
          </a:p>
        </p:txBody>
      </p:sp>
      <p:sp>
        <p:nvSpPr>
          <p:cNvPr id="26" name="TextBox 25">
            <a:extLst>
              <a:ext uri="{FF2B5EF4-FFF2-40B4-BE49-F238E27FC236}">
                <a16:creationId xmlns:a16="http://schemas.microsoft.com/office/drawing/2014/main" id="{F4318B79-79AF-8EA5-0D35-26A8D3A93012}"/>
              </a:ext>
            </a:extLst>
          </p:cNvPr>
          <p:cNvSpPr txBox="1"/>
          <p:nvPr/>
        </p:nvSpPr>
        <p:spPr>
          <a:xfrm>
            <a:off x="2424840" y="9569649"/>
            <a:ext cx="2983454" cy="230832"/>
          </a:xfrm>
          <a:prstGeom prst="rect">
            <a:avLst/>
          </a:prstGeom>
          <a:noFill/>
        </p:spPr>
        <p:txBody>
          <a:bodyPr wrap="square" rtlCol="0">
            <a:spAutoFit/>
          </a:bodyPr>
          <a:lstStyle/>
          <a:p>
            <a:r>
              <a:rPr lang="en-GB" sz="900" i="1" dirty="0">
                <a:solidFill>
                  <a:schemeClr val="bg1"/>
                </a:solidFill>
                <a:latin typeface="Arial" panose="020B0604020202020204" pitchFamily="34" charset="0"/>
                <a:cs typeface="Arial" panose="020B0604020202020204" pitchFamily="34" charset="0"/>
              </a:rPr>
              <a:t>Bidston Avenue Primary School pupils</a:t>
            </a:r>
          </a:p>
        </p:txBody>
      </p:sp>
      <p:sp>
        <p:nvSpPr>
          <p:cNvPr id="29" name="TextBox 28">
            <a:extLst>
              <a:ext uri="{FF2B5EF4-FFF2-40B4-BE49-F238E27FC236}">
                <a16:creationId xmlns:a16="http://schemas.microsoft.com/office/drawing/2014/main" id="{D6492CA2-20F8-F55E-353B-792F2A40F6C5}"/>
              </a:ext>
            </a:extLst>
          </p:cNvPr>
          <p:cNvSpPr txBox="1"/>
          <p:nvPr/>
        </p:nvSpPr>
        <p:spPr>
          <a:xfrm>
            <a:off x="2880053" y="7492426"/>
            <a:ext cx="1659711" cy="230832"/>
          </a:xfrm>
          <a:prstGeom prst="rect">
            <a:avLst/>
          </a:prstGeom>
          <a:noFill/>
        </p:spPr>
        <p:txBody>
          <a:bodyPr wrap="square" rtlCol="0">
            <a:spAutoFit/>
          </a:bodyPr>
          <a:lstStyle/>
          <a:p>
            <a:r>
              <a:rPr lang="en-GB" sz="900" i="1" dirty="0">
                <a:solidFill>
                  <a:schemeClr val="bg1"/>
                </a:solidFill>
                <a:latin typeface="Arial" panose="020B0604020202020204" pitchFamily="34" charset="0"/>
                <a:cs typeface="Arial" panose="020B0604020202020204" pitchFamily="34" charset="0"/>
              </a:rPr>
              <a:t>Recording the radio ads</a:t>
            </a:r>
          </a:p>
        </p:txBody>
      </p:sp>
    </p:spTree>
    <p:extLst>
      <p:ext uri="{BB962C8B-B14F-4D97-AF65-F5344CB8AC3E}">
        <p14:creationId xmlns:p14="http://schemas.microsoft.com/office/powerpoint/2010/main" val="1929454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355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06BF4B-D670-0CBD-83D2-F924BF53D2B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6337" y="3765045"/>
            <a:ext cx="6874337" cy="6128255"/>
          </a:xfrm>
          <a:prstGeom prst="rect">
            <a:avLst/>
          </a:prstGeom>
        </p:spPr>
      </p:pic>
      <p:sp>
        <p:nvSpPr>
          <p:cNvPr id="3" name="Rectangle 2">
            <a:extLst>
              <a:ext uri="{FF2B5EF4-FFF2-40B4-BE49-F238E27FC236}">
                <a16:creationId xmlns:a16="http://schemas.microsoft.com/office/drawing/2014/main" id="{C9B227A1-E89D-37D8-E1ED-7067DC25951C}"/>
              </a:ext>
            </a:extLst>
          </p:cNvPr>
          <p:cNvSpPr/>
          <p:nvPr/>
        </p:nvSpPr>
        <p:spPr>
          <a:xfrm>
            <a:off x="88682" y="4874350"/>
            <a:ext cx="3224992" cy="415498"/>
          </a:xfrm>
          <a:prstGeom prst="rect">
            <a:avLst/>
          </a:prstGeom>
        </p:spPr>
        <p:txBody>
          <a:bodyPr wrap="square">
            <a:spAutoFit/>
          </a:bodyPr>
          <a:lstStyle/>
          <a:p>
            <a:pPr algn="just" fontAlgn="base"/>
            <a:endParaRPr lang="en-GB" sz="1050">
              <a:solidFill>
                <a:schemeClr val="bg1"/>
              </a:solidFill>
              <a:latin typeface="Arial" panose="020B0604020202020204" pitchFamily="34" charset="0"/>
              <a:cs typeface="Arial" panose="020B0604020202020204" pitchFamily="34" charset="0"/>
            </a:endParaRPr>
          </a:p>
          <a:p>
            <a:pPr algn="just" fontAlgn="base"/>
            <a:endParaRPr lang="en-GB" sz="1050" b="1">
              <a:solidFill>
                <a:schemeClr val="bg1"/>
              </a:solidFill>
              <a:latin typeface="Arial" panose="020B0604020202020204" pitchFamily="34" charset="0"/>
              <a:cs typeface="Arial" panose="020B0604020202020204" pitchFamily="34" charset="0"/>
            </a:endParaRPr>
          </a:p>
        </p:txBody>
      </p:sp>
      <p:pic>
        <p:nvPicPr>
          <p:cNvPr id="34" name="Picture 33">
            <a:extLst>
              <a:ext uri="{FF2B5EF4-FFF2-40B4-BE49-F238E27FC236}">
                <a16:creationId xmlns:a16="http://schemas.microsoft.com/office/drawing/2014/main" id="{9E14BBCB-986D-97CB-97EA-8DF971A3482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658083" y="168281"/>
            <a:ext cx="3829050" cy="587121"/>
          </a:xfrm>
          <a:prstGeom prst="rect">
            <a:avLst/>
          </a:prstGeom>
        </p:spPr>
      </p:pic>
      <p:sp>
        <p:nvSpPr>
          <p:cNvPr id="35" name="TextBox 34">
            <a:extLst>
              <a:ext uri="{FF2B5EF4-FFF2-40B4-BE49-F238E27FC236}">
                <a16:creationId xmlns:a16="http://schemas.microsoft.com/office/drawing/2014/main" id="{C1E2294F-460F-E0B8-3418-CA97B3E63D3F}"/>
              </a:ext>
            </a:extLst>
          </p:cNvPr>
          <p:cNvSpPr txBox="1"/>
          <p:nvPr/>
        </p:nvSpPr>
        <p:spPr>
          <a:xfrm>
            <a:off x="-157306" y="796886"/>
            <a:ext cx="7215538" cy="523220"/>
          </a:xfrm>
          <a:prstGeom prst="rect">
            <a:avLst/>
          </a:prstGeom>
          <a:noFill/>
        </p:spPr>
        <p:txBody>
          <a:bodyPr wrap="square" rtlCol="0">
            <a:spAutoFit/>
          </a:bodyPr>
          <a:lstStyle/>
          <a:p>
            <a:pPr algn="ctr"/>
            <a:r>
              <a:rPr lang="en-GB" sz="2800" b="1" dirty="0">
                <a:solidFill>
                  <a:schemeClr val="bg1"/>
                </a:solidFill>
                <a:latin typeface="Arial" panose="020B0604020202020204" pitchFamily="34" charset="0"/>
                <a:cs typeface="Arial" panose="020B0604020202020204" pitchFamily="34" charset="0"/>
              </a:rPr>
              <a:t>Sid’s Selfies – have you been snapped?</a:t>
            </a:r>
          </a:p>
        </p:txBody>
      </p:sp>
      <p:pic>
        <p:nvPicPr>
          <p:cNvPr id="5" name="Picture 4" descr="A person standing next to a person in a shark garment&#10;&#10;Description automatically generated">
            <a:extLst>
              <a:ext uri="{FF2B5EF4-FFF2-40B4-BE49-F238E27FC236}">
                <a16:creationId xmlns:a16="http://schemas.microsoft.com/office/drawing/2014/main" id="{C9EF0C3F-87EF-AC0E-E677-09719EB07563}"/>
              </a:ext>
            </a:extLst>
          </p:cNvPr>
          <p:cNvPicPr>
            <a:picLocks noChangeAspect="1"/>
          </p:cNvPicPr>
          <p:nvPr/>
        </p:nvPicPr>
        <p:blipFill>
          <a:blip r:embed="rId4"/>
          <a:stretch>
            <a:fillRect/>
          </a:stretch>
        </p:blipFill>
        <p:spPr>
          <a:xfrm flipH="1">
            <a:off x="2140130" y="1376593"/>
            <a:ext cx="1943083" cy="2590777"/>
          </a:xfrm>
          <a:prstGeom prst="rect">
            <a:avLst/>
          </a:prstGeom>
        </p:spPr>
      </p:pic>
      <p:pic>
        <p:nvPicPr>
          <p:cNvPr id="7" name="Picture 6" descr="A person standing next to a person in a garment&#10;&#10;Description automatically generated">
            <a:extLst>
              <a:ext uri="{FF2B5EF4-FFF2-40B4-BE49-F238E27FC236}">
                <a16:creationId xmlns:a16="http://schemas.microsoft.com/office/drawing/2014/main" id="{7E6FEE5B-70FB-B315-0DFA-2891FCFE0557}"/>
              </a:ext>
            </a:extLst>
          </p:cNvPr>
          <p:cNvPicPr>
            <a:picLocks noChangeAspect="1"/>
          </p:cNvPicPr>
          <p:nvPr/>
        </p:nvPicPr>
        <p:blipFill>
          <a:blip r:embed="rId5"/>
          <a:stretch>
            <a:fillRect/>
          </a:stretch>
        </p:blipFill>
        <p:spPr>
          <a:xfrm rot="524182">
            <a:off x="4916515" y="3352672"/>
            <a:ext cx="1698236" cy="2264315"/>
          </a:xfrm>
          <a:prstGeom prst="rect">
            <a:avLst/>
          </a:prstGeom>
        </p:spPr>
      </p:pic>
      <p:pic>
        <p:nvPicPr>
          <p:cNvPr id="9" name="Picture 8" descr="A group of people posing for a picture&#10;&#10;Description automatically generated">
            <a:extLst>
              <a:ext uri="{FF2B5EF4-FFF2-40B4-BE49-F238E27FC236}">
                <a16:creationId xmlns:a16="http://schemas.microsoft.com/office/drawing/2014/main" id="{3868AF2F-8EC6-7AD8-1280-A58B0E3974A2}"/>
              </a:ext>
            </a:extLst>
          </p:cNvPr>
          <p:cNvPicPr>
            <a:picLocks noChangeAspect="1"/>
          </p:cNvPicPr>
          <p:nvPr/>
        </p:nvPicPr>
        <p:blipFill>
          <a:blip r:embed="rId6"/>
          <a:stretch>
            <a:fillRect/>
          </a:stretch>
        </p:blipFill>
        <p:spPr>
          <a:xfrm rot="20745963">
            <a:off x="422979" y="5726093"/>
            <a:ext cx="1492724" cy="1990299"/>
          </a:xfrm>
          <a:prstGeom prst="rect">
            <a:avLst/>
          </a:prstGeom>
        </p:spPr>
      </p:pic>
      <p:pic>
        <p:nvPicPr>
          <p:cNvPr id="11" name="Picture 10" descr="A person hugging a person in a shark garment&#10;&#10;Description automatically generated">
            <a:extLst>
              <a:ext uri="{FF2B5EF4-FFF2-40B4-BE49-F238E27FC236}">
                <a16:creationId xmlns:a16="http://schemas.microsoft.com/office/drawing/2014/main" id="{940F8890-CEA2-77B2-738A-F6D3CCB569A0}"/>
              </a:ext>
            </a:extLst>
          </p:cNvPr>
          <p:cNvPicPr>
            <a:picLocks noChangeAspect="1"/>
          </p:cNvPicPr>
          <p:nvPr/>
        </p:nvPicPr>
        <p:blipFill>
          <a:blip r:embed="rId7"/>
          <a:stretch>
            <a:fillRect/>
          </a:stretch>
        </p:blipFill>
        <p:spPr>
          <a:xfrm rot="21107248">
            <a:off x="174007" y="1477395"/>
            <a:ext cx="1931214" cy="2574952"/>
          </a:xfrm>
          <a:prstGeom prst="rect">
            <a:avLst/>
          </a:prstGeom>
        </p:spPr>
      </p:pic>
      <p:pic>
        <p:nvPicPr>
          <p:cNvPr id="13" name="Picture 12" descr="A group of people posing for a photo&#10;&#10;Description automatically generated">
            <a:extLst>
              <a:ext uri="{FF2B5EF4-FFF2-40B4-BE49-F238E27FC236}">
                <a16:creationId xmlns:a16="http://schemas.microsoft.com/office/drawing/2014/main" id="{777EA523-8755-B1E8-209C-4FD39E0BE201}"/>
              </a:ext>
            </a:extLst>
          </p:cNvPr>
          <p:cNvPicPr>
            <a:picLocks noChangeAspect="1"/>
          </p:cNvPicPr>
          <p:nvPr/>
        </p:nvPicPr>
        <p:blipFill>
          <a:blip r:embed="rId8"/>
          <a:stretch>
            <a:fillRect/>
          </a:stretch>
        </p:blipFill>
        <p:spPr>
          <a:xfrm>
            <a:off x="2166261" y="6099365"/>
            <a:ext cx="2309877" cy="1732408"/>
          </a:xfrm>
          <a:prstGeom prst="rect">
            <a:avLst/>
          </a:prstGeom>
        </p:spPr>
      </p:pic>
      <p:pic>
        <p:nvPicPr>
          <p:cNvPr id="15" name="Picture 14" descr="A group of people standing next to a shark garment&#10;&#10;Description automatically generated">
            <a:extLst>
              <a:ext uri="{FF2B5EF4-FFF2-40B4-BE49-F238E27FC236}">
                <a16:creationId xmlns:a16="http://schemas.microsoft.com/office/drawing/2014/main" id="{B059D84E-47DD-86EC-9209-DF932CD23822}"/>
              </a:ext>
            </a:extLst>
          </p:cNvPr>
          <p:cNvPicPr>
            <a:picLocks noChangeAspect="1"/>
          </p:cNvPicPr>
          <p:nvPr/>
        </p:nvPicPr>
        <p:blipFill>
          <a:blip r:embed="rId9"/>
          <a:stretch>
            <a:fillRect/>
          </a:stretch>
        </p:blipFill>
        <p:spPr>
          <a:xfrm>
            <a:off x="2166261" y="3765045"/>
            <a:ext cx="2831561" cy="2123671"/>
          </a:xfrm>
          <a:prstGeom prst="rect">
            <a:avLst/>
          </a:prstGeom>
        </p:spPr>
      </p:pic>
      <p:pic>
        <p:nvPicPr>
          <p:cNvPr id="17" name="Picture 16" descr="A person in a police uniform holding a person in a garment&#10;&#10;Description automatically generated">
            <a:extLst>
              <a:ext uri="{FF2B5EF4-FFF2-40B4-BE49-F238E27FC236}">
                <a16:creationId xmlns:a16="http://schemas.microsoft.com/office/drawing/2014/main" id="{DF7DCAE2-97F4-A12B-3763-E75565861B1E}"/>
              </a:ext>
            </a:extLst>
          </p:cNvPr>
          <p:cNvPicPr>
            <a:picLocks noChangeAspect="1"/>
          </p:cNvPicPr>
          <p:nvPr/>
        </p:nvPicPr>
        <p:blipFill>
          <a:blip r:embed="rId10"/>
          <a:stretch>
            <a:fillRect/>
          </a:stretch>
        </p:blipFill>
        <p:spPr>
          <a:xfrm>
            <a:off x="2149795" y="7956687"/>
            <a:ext cx="2265033" cy="1698775"/>
          </a:xfrm>
          <a:prstGeom prst="rect">
            <a:avLst/>
          </a:prstGeom>
        </p:spPr>
      </p:pic>
      <p:pic>
        <p:nvPicPr>
          <p:cNvPr id="19" name="Picture 18" descr="A person in a suit standing next to a purple van&#10;&#10;Description automatically generated">
            <a:extLst>
              <a:ext uri="{FF2B5EF4-FFF2-40B4-BE49-F238E27FC236}">
                <a16:creationId xmlns:a16="http://schemas.microsoft.com/office/drawing/2014/main" id="{A9318351-6FCC-0203-CC16-0E48D0EAE62B}"/>
              </a:ext>
            </a:extLst>
          </p:cNvPr>
          <p:cNvPicPr>
            <a:picLocks noChangeAspect="1"/>
          </p:cNvPicPr>
          <p:nvPr/>
        </p:nvPicPr>
        <p:blipFill>
          <a:blip r:embed="rId11"/>
          <a:stretch>
            <a:fillRect/>
          </a:stretch>
        </p:blipFill>
        <p:spPr>
          <a:xfrm>
            <a:off x="212351" y="4180863"/>
            <a:ext cx="2010031" cy="1507523"/>
          </a:xfrm>
          <a:prstGeom prst="rect">
            <a:avLst/>
          </a:prstGeom>
        </p:spPr>
      </p:pic>
      <p:pic>
        <p:nvPicPr>
          <p:cNvPr id="21" name="Picture 20" descr="A group of people posing for a photo&#10;&#10;Description automatically generated">
            <a:extLst>
              <a:ext uri="{FF2B5EF4-FFF2-40B4-BE49-F238E27FC236}">
                <a16:creationId xmlns:a16="http://schemas.microsoft.com/office/drawing/2014/main" id="{03E85861-7274-CD5B-D667-BE10FEAEE47F}"/>
              </a:ext>
            </a:extLst>
          </p:cNvPr>
          <p:cNvPicPr>
            <a:picLocks noChangeAspect="1"/>
          </p:cNvPicPr>
          <p:nvPr/>
        </p:nvPicPr>
        <p:blipFill>
          <a:blip r:embed="rId12"/>
          <a:stretch>
            <a:fillRect/>
          </a:stretch>
        </p:blipFill>
        <p:spPr>
          <a:xfrm>
            <a:off x="4097604" y="1549020"/>
            <a:ext cx="2557545" cy="1910167"/>
          </a:xfrm>
          <a:prstGeom prst="rect">
            <a:avLst/>
          </a:prstGeom>
        </p:spPr>
      </p:pic>
      <p:pic>
        <p:nvPicPr>
          <p:cNvPr id="23" name="Picture 22" descr="A person waving at a person in a shark garment&#10;&#10;Description automatically generated">
            <a:extLst>
              <a:ext uri="{FF2B5EF4-FFF2-40B4-BE49-F238E27FC236}">
                <a16:creationId xmlns:a16="http://schemas.microsoft.com/office/drawing/2014/main" id="{8CB23B06-CF3F-6B77-A345-3CC349917659}"/>
              </a:ext>
            </a:extLst>
          </p:cNvPr>
          <p:cNvPicPr>
            <a:picLocks noChangeAspect="1"/>
          </p:cNvPicPr>
          <p:nvPr/>
        </p:nvPicPr>
        <p:blipFill>
          <a:blip r:embed="rId13"/>
          <a:stretch>
            <a:fillRect/>
          </a:stretch>
        </p:blipFill>
        <p:spPr>
          <a:xfrm>
            <a:off x="89861" y="7732953"/>
            <a:ext cx="2130275" cy="1988519"/>
          </a:xfrm>
          <a:prstGeom prst="rect">
            <a:avLst/>
          </a:prstGeom>
        </p:spPr>
      </p:pic>
      <p:pic>
        <p:nvPicPr>
          <p:cNvPr id="25" name="Picture 24" descr="A group of people posing for a photo&#10;&#10;Description automatically generated">
            <a:extLst>
              <a:ext uri="{FF2B5EF4-FFF2-40B4-BE49-F238E27FC236}">
                <a16:creationId xmlns:a16="http://schemas.microsoft.com/office/drawing/2014/main" id="{4536F80C-7557-C912-DFA5-2CC259EF6C2B}"/>
              </a:ext>
            </a:extLst>
          </p:cNvPr>
          <p:cNvPicPr>
            <a:picLocks noChangeAspect="1"/>
          </p:cNvPicPr>
          <p:nvPr/>
        </p:nvPicPr>
        <p:blipFill>
          <a:blip r:embed="rId14"/>
          <a:stretch>
            <a:fillRect/>
          </a:stretch>
        </p:blipFill>
        <p:spPr>
          <a:xfrm>
            <a:off x="4571655" y="5731651"/>
            <a:ext cx="2151075" cy="1613306"/>
          </a:xfrm>
          <a:prstGeom prst="rect">
            <a:avLst/>
          </a:prstGeom>
        </p:spPr>
      </p:pic>
      <p:pic>
        <p:nvPicPr>
          <p:cNvPr id="27" name="Picture 26" descr="A person and person standing next to a mascot&#10;&#10;Description automatically generated">
            <a:extLst>
              <a:ext uri="{FF2B5EF4-FFF2-40B4-BE49-F238E27FC236}">
                <a16:creationId xmlns:a16="http://schemas.microsoft.com/office/drawing/2014/main" id="{C8501097-8818-3901-C0E4-470BA71B59E6}"/>
              </a:ext>
            </a:extLst>
          </p:cNvPr>
          <p:cNvPicPr>
            <a:picLocks noChangeAspect="1"/>
          </p:cNvPicPr>
          <p:nvPr/>
        </p:nvPicPr>
        <p:blipFill>
          <a:blip r:embed="rId15"/>
          <a:stretch>
            <a:fillRect/>
          </a:stretch>
        </p:blipFill>
        <p:spPr>
          <a:xfrm>
            <a:off x="4360953" y="7494473"/>
            <a:ext cx="2378827" cy="2165306"/>
          </a:xfrm>
          <a:prstGeom prst="rect">
            <a:avLst/>
          </a:prstGeom>
        </p:spPr>
      </p:pic>
    </p:spTree>
    <p:extLst>
      <p:ext uri="{BB962C8B-B14F-4D97-AF65-F5344CB8AC3E}">
        <p14:creationId xmlns:p14="http://schemas.microsoft.com/office/powerpoint/2010/main" val="3852353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60169C0E-C414-4C1C-B245-5B043B544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58"/>
            <a:ext cx="6858000" cy="9700752"/>
          </a:xfrm>
          <a:prstGeom prst="rect">
            <a:avLst/>
          </a:prstGeom>
        </p:spPr>
      </p:pic>
      <p:cxnSp>
        <p:nvCxnSpPr>
          <p:cNvPr id="25" name="AutoShape 25">
            <a:extLst>
              <a:ext uri="{FF2B5EF4-FFF2-40B4-BE49-F238E27FC236}">
                <a16:creationId xmlns:a16="http://schemas.microsoft.com/office/drawing/2014/main" id="{FC69C582-9EFA-4101-BFAC-56BDF7F8EFD5}"/>
              </a:ext>
            </a:extLst>
          </p:cNvPr>
          <p:cNvCxnSpPr>
            <a:cxnSpLocks noChangeShapeType="1"/>
          </p:cNvCxnSpPr>
          <p:nvPr/>
        </p:nvCxnSpPr>
        <p:spPr bwMode="auto">
          <a:xfrm flipH="1">
            <a:off x="4314823" y="5366256"/>
            <a:ext cx="958793" cy="311784"/>
          </a:xfrm>
          <a:prstGeom prst="straightConnector1">
            <a:avLst/>
          </a:prstGeom>
          <a:noFill/>
          <a:ln w="9525"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37" name="Text Box 24">
            <a:extLst>
              <a:ext uri="{FF2B5EF4-FFF2-40B4-BE49-F238E27FC236}">
                <a16:creationId xmlns:a16="http://schemas.microsoft.com/office/drawing/2014/main" id="{BA851439-3935-4907-A574-12EF2F5AA320}"/>
              </a:ext>
            </a:extLst>
          </p:cNvPr>
          <p:cNvSpPr txBox="1">
            <a:spLocks noChangeArrowheads="1"/>
          </p:cNvSpPr>
          <p:nvPr/>
        </p:nvSpPr>
        <p:spPr bwMode="auto">
          <a:xfrm>
            <a:off x="1040350" y="5144543"/>
            <a:ext cx="2431822" cy="509588"/>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Salford  </a:t>
            </a:r>
          </a:p>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2 arrests </a:t>
            </a:r>
          </a:p>
        </p:txBody>
      </p:sp>
      <p:sp>
        <p:nvSpPr>
          <p:cNvPr id="30" name="Text Box 24">
            <a:extLst>
              <a:ext uri="{FF2B5EF4-FFF2-40B4-BE49-F238E27FC236}">
                <a16:creationId xmlns:a16="http://schemas.microsoft.com/office/drawing/2014/main" id="{B1EF44FB-F7E4-4A0A-BEDE-C2DA2F604402}"/>
              </a:ext>
            </a:extLst>
          </p:cNvPr>
          <p:cNvSpPr txBox="1">
            <a:spLocks noChangeArrowheads="1"/>
          </p:cNvSpPr>
          <p:nvPr/>
        </p:nvSpPr>
        <p:spPr bwMode="auto">
          <a:xfrm>
            <a:off x="4176795" y="1843532"/>
            <a:ext cx="2431822" cy="586370"/>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600" b="1" dirty="0">
                <a:solidFill>
                  <a:srgbClr val="BE1E2D"/>
                </a:solidFill>
                <a:latin typeface="Arial" panose="020B0604020202020204" pitchFamily="34" charset="0"/>
                <a:cs typeface="Arial" panose="020B0604020202020204" pitchFamily="34" charset="0"/>
              </a:rPr>
              <a:t>Arrests </a:t>
            </a:r>
          </a:p>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600" b="1" dirty="0">
                <a:solidFill>
                  <a:srgbClr val="BE1E2D"/>
                </a:solidFill>
                <a:latin typeface="Arial" panose="020B0604020202020204" pitchFamily="34" charset="0"/>
                <a:cs typeface="Arial" panose="020B0604020202020204" pitchFamily="34" charset="0"/>
              </a:rPr>
              <a:t>January – June 2024 </a:t>
            </a:r>
          </a:p>
        </p:txBody>
      </p:sp>
      <p:sp>
        <p:nvSpPr>
          <p:cNvPr id="33" name="Text Box 24">
            <a:extLst>
              <a:ext uri="{FF2B5EF4-FFF2-40B4-BE49-F238E27FC236}">
                <a16:creationId xmlns:a16="http://schemas.microsoft.com/office/drawing/2014/main" id="{EAB01FD3-9095-4E3F-9E90-51F39730A090}"/>
              </a:ext>
            </a:extLst>
          </p:cNvPr>
          <p:cNvSpPr txBox="1">
            <a:spLocks noChangeArrowheads="1"/>
          </p:cNvSpPr>
          <p:nvPr/>
        </p:nvSpPr>
        <p:spPr bwMode="auto">
          <a:xfrm>
            <a:off x="4733173" y="5073353"/>
            <a:ext cx="1992637" cy="509588"/>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Barnsley </a:t>
            </a:r>
          </a:p>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1 arrest </a:t>
            </a:r>
          </a:p>
        </p:txBody>
      </p:sp>
      <p:cxnSp>
        <p:nvCxnSpPr>
          <p:cNvPr id="36" name="AutoShape 25">
            <a:extLst>
              <a:ext uri="{FF2B5EF4-FFF2-40B4-BE49-F238E27FC236}">
                <a16:creationId xmlns:a16="http://schemas.microsoft.com/office/drawing/2014/main" id="{679E63F5-17AF-482B-97E5-885B2E53C682}"/>
              </a:ext>
            </a:extLst>
          </p:cNvPr>
          <p:cNvCxnSpPr>
            <a:cxnSpLocks noChangeShapeType="1"/>
          </p:cNvCxnSpPr>
          <p:nvPr/>
        </p:nvCxnSpPr>
        <p:spPr bwMode="auto">
          <a:xfrm>
            <a:off x="2641370" y="5399337"/>
            <a:ext cx="1216489" cy="415219"/>
          </a:xfrm>
          <a:prstGeom prst="straightConnector1">
            <a:avLst/>
          </a:prstGeom>
          <a:noFill/>
          <a:ln w="9525"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39" name="AutoShape 25">
            <a:extLst>
              <a:ext uri="{FF2B5EF4-FFF2-40B4-BE49-F238E27FC236}">
                <a16:creationId xmlns:a16="http://schemas.microsoft.com/office/drawing/2014/main" id="{6BFABE15-077F-4E68-83D0-819C6E3714AE}"/>
              </a:ext>
            </a:extLst>
          </p:cNvPr>
          <p:cNvCxnSpPr>
            <a:cxnSpLocks noChangeShapeType="1"/>
          </p:cNvCxnSpPr>
          <p:nvPr/>
        </p:nvCxnSpPr>
        <p:spPr bwMode="auto">
          <a:xfrm>
            <a:off x="1654193" y="5767715"/>
            <a:ext cx="1712914" cy="93682"/>
          </a:xfrm>
          <a:prstGeom prst="straightConnector1">
            <a:avLst/>
          </a:prstGeom>
          <a:noFill/>
          <a:ln w="9525"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40" name="Text Box 24">
            <a:extLst>
              <a:ext uri="{FF2B5EF4-FFF2-40B4-BE49-F238E27FC236}">
                <a16:creationId xmlns:a16="http://schemas.microsoft.com/office/drawing/2014/main" id="{98DC4018-EBDE-4DFA-8C1A-8B5B29F888C9}"/>
              </a:ext>
            </a:extLst>
          </p:cNvPr>
          <p:cNvSpPr txBox="1">
            <a:spLocks noChangeArrowheads="1"/>
          </p:cNvSpPr>
          <p:nvPr/>
        </p:nvSpPr>
        <p:spPr bwMode="auto">
          <a:xfrm>
            <a:off x="25621" y="5370636"/>
            <a:ext cx="2431822" cy="509588"/>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Wirral </a:t>
            </a:r>
          </a:p>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2 warrants</a:t>
            </a:r>
          </a:p>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2 arrests </a:t>
            </a:r>
          </a:p>
        </p:txBody>
      </p:sp>
      <p:cxnSp>
        <p:nvCxnSpPr>
          <p:cNvPr id="41" name="AutoShape 25">
            <a:extLst>
              <a:ext uri="{FF2B5EF4-FFF2-40B4-BE49-F238E27FC236}">
                <a16:creationId xmlns:a16="http://schemas.microsoft.com/office/drawing/2014/main" id="{DED26E51-AE8C-4C9C-9F78-B1418CA704B6}"/>
              </a:ext>
            </a:extLst>
          </p:cNvPr>
          <p:cNvCxnSpPr>
            <a:cxnSpLocks noChangeShapeType="1"/>
          </p:cNvCxnSpPr>
          <p:nvPr/>
        </p:nvCxnSpPr>
        <p:spPr bwMode="auto">
          <a:xfrm flipH="1">
            <a:off x="4240074" y="4861434"/>
            <a:ext cx="762513" cy="550486"/>
          </a:xfrm>
          <a:prstGeom prst="straightConnector1">
            <a:avLst/>
          </a:prstGeom>
          <a:noFill/>
          <a:ln w="9525"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44" name="Text Box 24">
            <a:extLst>
              <a:ext uri="{FF2B5EF4-FFF2-40B4-BE49-F238E27FC236}">
                <a16:creationId xmlns:a16="http://schemas.microsoft.com/office/drawing/2014/main" id="{A371ED2C-6E2F-4D19-9A7D-568D42212F60}"/>
              </a:ext>
            </a:extLst>
          </p:cNvPr>
          <p:cNvSpPr txBox="1">
            <a:spLocks noChangeArrowheads="1"/>
          </p:cNvSpPr>
          <p:nvPr/>
        </p:nvSpPr>
        <p:spPr bwMode="auto">
          <a:xfrm>
            <a:off x="4004365" y="4468666"/>
            <a:ext cx="2431822" cy="509588"/>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Leeds</a:t>
            </a:r>
          </a:p>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1 arrest </a:t>
            </a:r>
          </a:p>
        </p:txBody>
      </p:sp>
      <p:cxnSp>
        <p:nvCxnSpPr>
          <p:cNvPr id="46" name="AutoShape 25">
            <a:extLst>
              <a:ext uri="{FF2B5EF4-FFF2-40B4-BE49-F238E27FC236}">
                <a16:creationId xmlns:a16="http://schemas.microsoft.com/office/drawing/2014/main" id="{043B476F-F927-4BCA-B3E3-C217827AC62C}"/>
              </a:ext>
            </a:extLst>
          </p:cNvPr>
          <p:cNvCxnSpPr>
            <a:cxnSpLocks noChangeShapeType="1"/>
          </p:cNvCxnSpPr>
          <p:nvPr/>
        </p:nvCxnSpPr>
        <p:spPr bwMode="auto">
          <a:xfrm>
            <a:off x="2069975" y="6143581"/>
            <a:ext cx="1726366" cy="0"/>
          </a:xfrm>
          <a:prstGeom prst="straightConnector1">
            <a:avLst/>
          </a:prstGeom>
          <a:noFill/>
          <a:ln w="9525"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49" name="Text Box 24">
            <a:extLst>
              <a:ext uri="{FF2B5EF4-FFF2-40B4-BE49-F238E27FC236}">
                <a16:creationId xmlns:a16="http://schemas.microsoft.com/office/drawing/2014/main" id="{8116C78A-5754-48BF-A104-5120189B8295}"/>
              </a:ext>
            </a:extLst>
          </p:cNvPr>
          <p:cNvSpPr txBox="1">
            <a:spLocks noChangeArrowheads="1"/>
          </p:cNvSpPr>
          <p:nvPr/>
        </p:nvSpPr>
        <p:spPr bwMode="auto">
          <a:xfrm>
            <a:off x="528770" y="5963881"/>
            <a:ext cx="2431822" cy="509588"/>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Crewe </a:t>
            </a:r>
          </a:p>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1 arrest </a:t>
            </a:r>
          </a:p>
        </p:txBody>
      </p:sp>
      <p:cxnSp>
        <p:nvCxnSpPr>
          <p:cNvPr id="52" name="AutoShape 25">
            <a:extLst>
              <a:ext uri="{FF2B5EF4-FFF2-40B4-BE49-F238E27FC236}">
                <a16:creationId xmlns:a16="http://schemas.microsoft.com/office/drawing/2014/main" id="{B92BF6C6-702C-495E-8E72-9EC640271532}"/>
              </a:ext>
            </a:extLst>
          </p:cNvPr>
          <p:cNvCxnSpPr>
            <a:cxnSpLocks noChangeShapeType="1"/>
            <a:stCxn id="53" idx="0"/>
          </p:cNvCxnSpPr>
          <p:nvPr/>
        </p:nvCxnSpPr>
        <p:spPr bwMode="auto">
          <a:xfrm flipH="1" flipV="1">
            <a:off x="5966460" y="7017018"/>
            <a:ext cx="298741" cy="1272745"/>
          </a:xfrm>
          <a:prstGeom prst="straightConnector1">
            <a:avLst/>
          </a:prstGeom>
          <a:noFill/>
          <a:ln w="9525"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53" name="Text Box 24">
            <a:extLst>
              <a:ext uri="{FF2B5EF4-FFF2-40B4-BE49-F238E27FC236}">
                <a16:creationId xmlns:a16="http://schemas.microsoft.com/office/drawing/2014/main" id="{07B144EF-C8E5-4789-95E5-C0CAE35E5269}"/>
              </a:ext>
            </a:extLst>
          </p:cNvPr>
          <p:cNvSpPr txBox="1">
            <a:spLocks noChangeArrowheads="1"/>
          </p:cNvSpPr>
          <p:nvPr/>
        </p:nvSpPr>
        <p:spPr bwMode="auto">
          <a:xfrm>
            <a:off x="5049290" y="8289763"/>
            <a:ext cx="2431822" cy="509588"/>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Suffolk</a:t>
            </a:r>
          </a:p>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1 arrest </a:t>
            </a:r>
          </a:p>
        </p:txBody>
      </p:sp>
      <p:cxnSp>
        <p:nvCxnSpPr>
          <p:cNvPr id="54" name="AutoShape 25">
            <a:extLst>
              <a:ext uri="{FF2B5EF4-FFF2-40B4-BE49-F238E27FC236}">
                <a16:creationId xmlns:a16="http://schemas.microsoft.com/office/drawing/2014/main" id="{85B8AA97-F161-4976-B159-CAAF500A573D}"/>
              </a:ext>
            </a:extLst>
          </p:cNvPr>
          <p:cNvCxnSpPr>
            <a:cxnSpLocks noChangeShapeType="1"/>
          </p:cNvCxnSpPr>
          <p:nvPr/>
        </p:nvCxnSpPr>
        <p:spPr bwMode="auto">
          <a:xfrm flipV="1">
            <a:off x="1927860" y="7882996"/>
            <a:ext cx="2954393" cy="371985"/>
          </a:xfrm>
          <a:prstGeom prst="straightConnector1">
            <a:avLst/>
          </a:prstGeom>
          <a:noFill/>
          <a:ln w="9525"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57" name="Text Box 24">
            <a:extLst>
              <a:ext uri="{FF2B5EF4-FFF2-40B4-BE49-F238E27FC236}">
                <a16:creationId xmlns:a16="http://schemas.microsoft.com/office/drawing/2014/main" id="{3C3CBC04-F32E-4D78-90B3-40F0A089B144}"/>
              </a:ext>
            </a:extLst>
          </p:cNvPr>
          <p:cNvSpPr txBox="1">
            <a:spLocks noChangeArrowheads="1"/>
          </p:cNvSpPr>
          <p:nvPr/>
        </p:nvSpPr>
        <p:spPr bwMode="auto">
          <a:xfrm>
            <a:off x="287788" y="8060237"/>
            <a:ext cx="2431822" cy="509588"/>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Surrey </a:t>
            </a:r>
          </a:p>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1 arrest </a:t>
            </a:r>
          </a:p>
        </p:txBody>
      </p:sp>
      <p:cxnSp>
        <p:nvCxnSpPr>
          <p:cNvPr id="58" name="AutoShape 25">
            <a:extLst>
              <a:ext uri="{FF2B5EF4-FFF2-40B4-BE49-F238E27FC236}">
                <a16:creationId xmlns:a16="http://schemas.microsoft.com/office/drawing/2014/main" id="{73CA52B6-9546-4F5C-8BB8-7FC7B1E2B076}"/>
              </a:ext>
            </a:extLst>
          </p:cNvPr>
          <p:cNvCxnSpPr>
            <a:cxnSpLocks noChangeShapeType="1"/>
            <a:stCxn id="59" idx="0"/>
          </p:cNvCxnSpPr>
          <p:nvPr/>
        </p:nvCxnSpPr>
        <p:spPr bwMode="auto">
          <a:xfrm flipH="1" flipV="1">
            <a:off x="4882253" y="7688884"/>
            <a:ext cx="497753" cy="962675"/>
          </a:xfrm>
          <a:prstGeom prst="straightConnector1">
            <a:avLst/>
          </a:prstGeom>
          <a:noFill/>
          <a:ln w="9525"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59" name="Text Box 24">
            <a:extLst>
              <a:ext uri="{FF2B5EF4-FFF2-40B4-BE49-F238E27FC236}">
                <a16:creationId xmlns:a16="http://schemas.microsoft.com/office/drawing/2014/main" id="{FE7AE5E8-5BB7-4E27-9ADE-C6379EB99EC2}"/>
              </a:ext>
            </a:extLst>
          </p:cNvPr>
          <p:cNvSpPr txBox="1">
            <a:spLocks noChangeArrowheads="1"/>
          </p:cNvSpPr>
          <p:nvPr/>
        </p:nvSpPr>
        <p:spPr bwMode="auto">
          <a:xfrm>
            <a:off x="4164095" y="8651559"/>
            <a:ext cx="2431822" cy="509588"/>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West London</a:t>
            </a:r>
          </a:p>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1 arrest </a:t>
            </a:r>
          </a:p>
        </p:txBody>
      </p:sp>
      <p:sp>
        <p:nvSpPr>
          <p:cNvPr id="11" name="Text Box 24">
            <a:extLst>
              <a:ext uri="{FF2B5EF4-FFF2-40B4-BE49-F238E27FC236}">
                <a16:creationId xmlns:a16="http://schemas.microsoft.com/office/drawing/2014/main" id="{713CD1D8-6B0A-F087-7CEE-DD2623AEF98A}"/>
              </a:ext>
            </a:extLst>
          </p:cNvPr>
          <p:cNvSpPr txBox="1">
            <a:spLocks noChangeArrowheads="1"/>
          </p:cNvSpPr>
          <p:nvPr/>
        </p:nvSpPr>
        <p:spPr bwMode="auto">
          <a:xfrm>
            <a:off x="363819" y="7017905"/>
            <a:ext cx="2431822" cy="509588"/>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Cwmbran  </a:t>
            </a:r>
          </a:p>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1 arrest </a:t>
            </a:r>
          </a:p>
        </p:txBody>
      </p:sp>
      <p:cxnSp>
        <p:nvCxnSpPr>
          <p:cNvPr id="12" name="AutoShape 25">
            <a:extLst>
              <a:ext uri="{FF2B5EF4-FFF2-40B4-BE49-F238E27FC236}">
                <a16:creationId xmlns:a16="http://schemas.microsoft.com/office/drawing/2014/main" id="{F8EEBA9D-B841-E757-321A-5C9313C0784E}"/>
              </a:ext>
            </a:extLst>
          </p:cNvPr>
          <p:cNvCxnSpPr>
            <a:cxnSpLocks noChangeShapeType="1"/>
          </p:cNvCxnSpPr>
          <p:nvPr/>
        </p:nvCxnSpPr>
        <p:spPr bwMode="auto">
          <a:xfrm>
            <a:off x="1942201" y="7280880"/>
            <a:ext cx="1486799" cy="309565"/>
          </a:xfrm>
          <a:prstGeom prst="straightConnector1">
            <a:avLst/>
          </a:prstGeom>
          <a:noFill/>
          <a:ln w="9525"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19" name="Text Box 24">
            <a:extLst>
              <a:ext uri="{FF2B5EF4-FFF2-40B4-BE49-F238E27FC236}">
                <a16:creationId xmlns:a16="http://schemas.microsoft.com/office/drawing/2014/main" id="{C7B4F4E2-366F-31D6-C3BC-26E9898EB0BA}"/>
              </a:ext>
            </a:extLst>
          </p:cNvPr>
          <p:cNvSpPr txBox="1">
            <a:spLocks noChangeArrowheads="1"/>
          </p:cNvSpPr>
          <p:nvPr/>
        </p:nvSpPr>
        <p:spPr bwMode="auto">
          <a:xfrm>
            <a:off x="-94385" y="8737177"/>
            <a:ext cx="2431822" cy="509588"/>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Exeter </a:t>
            </a:r>
          </a:p>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1 arrest </a:t>
            </a:r>
          </a:p>
        </p:txBody>
      </p:sp>
      <p:cxnSp>
        <p:nvCxnSpPr>
          <p:cNvPr id="22" name="AutoShape 25">
            <a:extLst>
              <a:ext uri="{FF2B5EF4-FFF2-40B4-BE49-F238E27FC236}">
                <a16:creationId xmlns:a16="http://schemas.microsoft.com/office/drawing/2014/main" id="{9D4BA185-1091-12E2-1759-40E1145D64D3}"/>
              </a:ext>
            </a:extLst>
          </p:cNvPr>
          <p:cNvCxnSpPr>
            <a:cxnSpLocks noChangeShapeType="1"/>
          </p:cNvCxnSpPr>
          <p:nvPr/>
        </p:nvCxnSpPr>
        <p:spPr bwMode="auto">
          <a:xfrm flipV="1">
            <a:off x="1473793" y="8489513"/>
            <a:ext cx="1776863" cy="481063"/>
          </a:xfrm>
          <a:prstGeom prst="straightConnector1">
            <a:avLst/>
          </a:prstGeom>
          <a:noFill/>
          <a:ln w="9525"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42" name="Text Box 24">
            <a:extLst>
              <a:ext uri="{FF2B5EF4-FFF2-40B4-BE49-F238E27FC236}">
                <a16:creationId xmlns:a16="http://schemas.microsoft.com/office/drawing/2014/main" id="{416CA7F0-6A60-484B-3B99-597DA340AE1C}"/>
              </a:ext>
            </a:extLst>
          </p:cNvPr>
          <p:cNvSpPr txBox="1">
            <a:spLocks noChangeArrowheads="1"/>
          </p:cNvSpPr>
          <p:nvPr/>
        </p:nvSpPr>
        <p:spPr bwMode="auto">
          <a:xfrm>
            <a:off x="1236102" y="4627811"/>
            <a:ext cx="2431822" cy="509588"/>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Bury  </a:t>
            </a:r>
          </a:p>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1 arrest </a:t>
            </a:r>
          </a:p>
        </p:txBody>
      </p:sp>
      <p:cxnSp>
        <p:nvCxnSpPr>
          <p:cNvPr id="43" name="AutoShape 25">
            <a:extLst>
              <a:ext uri="{FF2B5EF4-FFF2-40B4-BE49-F238E27FC236}">
                <a16:creationId xmlns:a16="http://schemas.microsoft.com/office/drawing/2014/main" id="{7FC4943F-8CDE-CEC0-AB05-C3DC17504F0A}"/>
              </a:ext>
            </a:extLst>
          </p:cNvPr>
          <p:cNvCxnSpPr>
            <a:cxnSpLocks noChangeShapeType="1"/>
          </p:cNvCxnSpPr>
          <p:nvPr/>
        </p:nvCxnSpPr>
        <p:spPr bwMode="auto">
          <a:xfrm>
            <a:off x="2806474" y="4953000"/>
            <a:ext cx="1022356" cy="725040"/>
          </a:xfrm>
          <a:prstGeom prst="straightConnector1">
            <a:avLst/>
          </a:prstGeom>
          <a:noFill/>
          <a:ln w="9525"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cxnSp>
        <p:nvCxnSpPr>
          <p:cNvPr id="50" name="AutoShape 25">
            <a:extLst>
              <a:ext uri="{FF2B5EF4-FFF2-40B4-BE49-F238E27FC236}">
                <a16:creationId xmlns:a16="http://schemas.microsoft.com/office/drawing/2014/main" id="{E1F772BD-F7BB-A109-E8D7-F9A3E354741C}"/>
              </a:ext>
            </a:extLst>
          </p:cNvPr>
          <p:cNvCxnSpPr>
            <a:cxnSpLocks noChangeShapeType="1"/>
          </p:cNvCxnSpPr>
          <p:nvPr/>
        </p:nvCxnSpPr>
        <p:spPr bwMode="auto">
          <a:xfrm flipH="1">
            <a:off x="5273616" y="5929392"/>
            <a:ext cx="390584" cy="958118"/>
          </a:xfrm>
          <a:prstGeom prst="straightConnector1">
            <a:avLst/>
          </a:prstGeom>
          <a:noFill/>
          <a:ln w="9525" algn="ctr">
            <a:solidFill>
              <a:srgbClr val="C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EEECE1"/>
                  </a:outerShdw>
                </a:effectLst>
              </a14:hiddenEffects>
            </a:ext>
          </a:extLst>
        </p:spPr>
      </p:cxnSp>
      <p:sp>
        <p:nvSpPr>
          <p:cNvPr id="61" name="Text Box 24">
            <a:extLst>
              <a:ext uri="{FF2B5EF4-FFF2-40B4-BE49-F238E27FC236}">
                <a16:creationId xmlns:a16="http://schemas.microsoft.com/office/drawing/2014/main" id="{83D9B2FD-9E53-4243-0C1C-6300E40AF977}"/>
              </a:ext>
            </a:extLst>
          </p:cNvPr>
          <p:cNvSpPr txBox="1">
            <a:spLocks noChangeArrowheads="1"/>
          </p:cNvSpPr>
          <p:nvPr/>
        </p:nvSpPr>
        <p:spPr bwMode="auto">
          <a:xfrm>
            <a:off x="5049290" y="5584661"/>
            <a:ext cx="1992637" cy="509588"/>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Cambridgeshire </a:t>
            </a:r>
          </a:p>
          <a:p>
            <a:pPr marL="0" marR="0" lvl="0" indent="0" algn="ctr" defTabSz="914400" rtl="0" eaLnBrk="1" fontAlgn="base" latinLnBrk="0" hangingPunct="1">
              <a:lnSpc>
                <a:spcPct val="100000"/>
              </a:lnSpc>
              <a:spcBef>
                <a:spcPct val="0"/>
              </a:spcBef>
              <a:spcAft>
                <a:spcPct val="0"/>
              </a:spcAft>
              <a:buClrTx/>
              <a:buSzTx/>
              <a:buFontTx/>
              <a:buNone/>
              <a:tabLst/>
            </a:pPr>
            <a:r>
              <a:rPr lang="en-GB" altLang="en-US" sz="1200" b="1" dirty="0">
                <a:solidFill>
                  <a:srgbClr val="BE1E2D"/>
                </a:solidFill>
                <a:latin typeface="Arial" panose="020B0604020202020204" pitchFamily="34" charset="0"/>
                <a:cs typeface="Arial" panose="020B0604020202020204" pitchFamily="34" charset="0"/>
              </a:rPr>
              <a:t>1 arrest </a:t>
            </a:r>
          </a:p>
        </p:txBody>
      </p:sp>
    </p:spTree>
    <p:extLst>
      <p:ext uri="{BB962C8B-B14F-4D97-AF65-F5344CB8AC3E}">
        <p14:creationId xmlns:p14="http://schemas.microsoft.com/office/powerpoint/2010/main" val="702156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0355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5763A6A-00E5-3106-F093-3443DE7C57F9}"/>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9390" y="3797711"/>
            <a:ext cx="6874337" cy="6128255"/>
          </a:xfrm>
          <a:prstGeom prst="rect">
            <a:avLst/>
          </a:prstGeom>
        </p:spPr>
      </p:pic>
      <p:sp>
        <p:nvSpPr>
          <p:cNvPr id="2" name="Rectangle 1">
            <a:extLst>
              <a:ext uri="{FF2B5EF4-FFF2-40B4-BE49-F238E27FC236}">
                <a16:creationId xmlns:a16="http://schemas.microsoft.com/office/drawing/2014/main" id="{D009FEA5-D1AB-BAA9-4E8F-BA691E63355F}"/>
              </a:ext>
            </a:extLst>
          </p:cNvPr>
          <p:cNvSpPr/>
          <p:nvPr/>
        </p:nvSpPr>
        <p:spPr>
          <a:xfrm>
            <a:off x="88682" y="4874350"/>
            <a:ext cx="3224992" cy="415498"/>
          </a:xfrm>
          <a:prstGeom prst="rect">
            <a:avLst/>
          </a:prstGeom>
        </p:spPr>
        <p:txBody>
          <a:bodyPr wrap="square">
            <a:spAutoFit/>
          </a:bodyPr>
          <a:lstStyle/>
          <a:p>
            <a:pPr algn="just" fontAlgn="base"/>
            <a:endParaRPr lang="en-GB" sz="1050">
              <a:solidFill>
                <a:schemeClr val="bg1"/>
              </a:solidFill>
              <a:latin typeface="Arial" panose="020B0604020202020204" pitchFamily="34" charset="0"/>
              <a:cs typeface="Arial" panose="020B0604020202020204" pitchFamily="34" charset="0"/>
            </a:endParaRPr>
          </a:p>
          <a:p>
            <a:pPr algn="just" fontAlgn="base"/>
            <a:endParaRPr lang="en-GB" sz="1050" b="1">
              <a:solidFill>
                <a:schemeClr val="bg1"/>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C9F916E0-87DB-09DD-9518-9D4AC47589E7}"/>
              </a:ext>
            </a:extLst>
          </p:cNvPr>
          <p:cNvSpPr/>
          <p:nvPr/>
        </p:nvSpPr>
        <p:spPr>
          <a:xfrm>
            <a:off x="95368" y="1539314"/>
            <a:ext cx="2113078" cy="1200329"/>
          </a:xfrm>
          <a:prstGeom prst="rect">
            <a:avLst/>
          </a:prstGeom>
          <a:noFill/>
        </p:spPr>
        <p:txBody>
          <a:bodyPr wrap="none" lIns="91440" tIns="45720" rIns="91440" bIns="45720">
            <a:spAutoFit/>
          </a:bodyPr>
          <a:lstStyle/>
          <a:p>
            <a:pPr algn="ctr"/>
            <a:r>
              <a:rPr lang="en-US" dirty="0">
                <a:ln w="0"/>
                <a:solidFill>
                  <a:schemeClr val="accent1"/>
                </a:solidFill>
                <a:effectLst>
                  <a:outerShdw blurRad="38100" dist="25400" dir="5400000" algn="ctr" rotWithShape="0">
                    <a:srgbClr val="6E747A">
                      <a:alpha val="43000"/>
                    </a:srgbClr>
                  </a:outerShdw>
                </a:effectLst>
              </a:rPr>
              <a:t>At least</a:t>
            </a:r>
          </a:p>
          <a:p>
            <a:pPr algn="ctr"/>
            <a:r>
              <a:rPr lang="en-US" sz="5400" dirty="0">
                <a:ln w="0"/>
                <a:solidFill>
                  <a:schemeClr val="accent1"/>
                </a:solidFill>
                <a:effectLst>
                  <a:outerShdw blurRad="38100" dist="25400" dir="5400000" algn="ctr" rotWithShape="0">
                    <a:srgbClr val="6E747A">
                      <a:alpha val="43000"/>
                    </a:srgbClr>
                  </a:outerShdw>
                </a:effectLst>
              </a:rPr>
              <a:t>31,742</a:t>
            </a:r>
          </a:p>
        </p:txBody>
      </p:sp>
      <p:sp>
        <p:nvSpPr>
          <p:cNvPr id="4" name="TextBox 3">
            <a:extLst>
              <a:ext uri="{FF2B5EF4-FFF2-40B4-BE49-F238E27FC236}">
                <a16:creationId xmlns:a16="http://schemas.microsoft.com/office/drawing/2014/main" id="{228C6CBA-00C4-08F2-5C57-86C1FEA42AEC}"/>
              </a:ext>
            </a:extLst>
          </p:cNvPr>
          <p:cNvSpPr txBox="1"/>
          <p:nvPr/>
        </p:nvSpPr>
        <p:spPr>
          <a:xfrm>
            <a:off x="-47255" y="2634241"/>
            <a:ext cx="2457450" cy="369332"/>
          </a:xfrm>
          <a:prstGeom prst="rect">
            <a:avLst/>
          </a:prstGeom>
          <a:noFill/>
        </p:spPr>
        <p:txBody>
          <a:bodyPr wrap="square" rtlCol="0">
            <a:spAutoFit/>
          </a:bodyPr>
          <a:lstStyle/>
          <a:p>
            <a:pPr algn="ctr"/>
            <a:r>
              <a:rPr lang="en-GB">
                <a:solidFill>
                  <a:schemeClr val="bg1"/>
                </a:solidFill>
                <a:latin typeface="Arial" panose="020B0604020202020204" pitchFamily="34" charset="0"/>
                <a:cs typeface="Arial" panose="020B0604020202020204" pitchFamily="34" charset="0"/>
              </a:rPr>
              <a:t>People supported</a:t>
            </a:r>
          </a:p>
        </p:txBody>
      </p:sp>
      <p:sp>
        <p:nvSpPr>
          <p:cNvPr id="5" name="Rectangle 4">
            <a:extLst>
              <a:ext uri="{FF2B5EF4-FFF2-40B4-BE49-F238E27FC236}">
                <a16:creationId xmlns:a16="http://schemas.microsoft.com/office/drawing/2014/main" id="{5A08D62A-B370-844F-649A-70BE00D7B2DB}"/>
              </a:ext>
            </a:extLst>
          </p:cNvPr>
          <p:cNvSpPr/>
          <p:nvPr/>
        </p:nvSpPr>
        <p:spPr>
          <a:xfrm>
            <a:off x="2646203" y="1539314"/>
            <a:ext cx="1237839"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845</a:t>
            </a:r>
          </a:p>
        </p:txBody>
      </p:sp>
      <p:sp>
        <p:nvSpPr>
          <p:cNvPr id="6" name="TextBox 5">
            <a:extLst>
              <a:ext uri="{FF2B5EF4-FFF2-40B4-BE49-F238E27FC236}">
                <a16:creationId xmlns:a16="http://schemas.microsoft.com/office/drawing/2014/main" id="{9C08C7D8-F2A8-F637-5A63-CC587FAD39E3}"/>
              </a:ext>
            </a:extLst>
          </p:cNvPr>
          <p:cNvSpPr txBox="1"/>
          <p:nvPr/>
        </p:nvSpPr>
        <p:spPr>
          <a:xfrm>
            <a:off x="2036397" y="2403518"/>
            <a:ext cx="2457450" cy="369332"/>
          </a:xfrm>
          <a:prstGeom prst="rect">
            <a:avLst/>
          </a:prstGeom>
          <a:noFill/>
        </p:spPr>
        <p:txBody>
          <a:bodyPr wrap="square" rtlCol="0">
            <a:spAutoFit/>
          </a:bodyPr>
          <a:lstStyle/>
          <a:p>
            <a:pPr algn="ctr"/>
            <a:r>
              <a:rPr lang="en-GB">
                <a:solidFill>
                  <a:schemeClr val="bg1"/>
                </a:solidFill>
                <a:latin typeface="Arial" panose="020B0604020202020204" pitchFamily="34" charset="0"/>
                <a:cs typeface="Arial" panose="020B0604020202020204" pitchFamily="34" charset="0"/>
              </a:rPr>
              <a:t>Arrests  </a:t>
            </a:r>
          </a:p>
        </p:txBody>
      </p:sp>
      <p:sp>
        <p:nvSpPr>
          <p:cNvPr id="7" name="Rectangle 6">
            <a:extLst>
              <a:ext uri="{FF2B5EF4-FFF2-40B4-BE49-F238E27FC236}">
                <a16:creationId xmlns:a16="http://schemas.microsoft.com/office/drawing/2014/main" id="{F54D6F81-E018-E46B-DAC6-C2973450510A}"/>
              </a:ext>
            </a:extLst>
          </p:cNvPr>
          <p:cNvSpPr/>
          <p:nvPr/>
        </p:nvSpPr>
        <p:spPr>
          <a:xfrm>
            <a:off x="494301" y="3167859"/>
            <a:ext cx="1237839"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421</a:t>
            </a:r>
          </a:p>
        </p:txBody>
      </p:sp>
      <p:sp>
        <p:nvSpPr>
          <p:cNvPr id="8" name="Rectangle 7">
            <a:extLst>
              <a:ext uri="{FF2B5EF4-FFF2-40B4-BE49-F238E27FC236}">
                <a16:creationId xmlns:a16="http://schemas.microsoft.com/office/drawing/2014/main" id="{34B48E13-7CEF-46AF-02A5-82880817B580}"/>
              </a:ext>
            </a:extLst>
          </p:cNvPr>
          <p:cNvSpPr/>
          <p:nvPr/>
        </p:nvSpPr>
        <p:spPr>
          <a:xfrm>
            <a:off x="2650117" y="3149665"/>
            <a:ext cx="1237839"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605</a:t>
            </a:r>
          </a:p>
        </p:txBody>
      </p:sp>
      <p:sp>
        <p:nvSpPr>
          <p:cNvPr id="9" name="TextBox 8">
            <a:extLst>
              <a:ext uri="{FF2B5EF4-FFF2-40B4-BE49-F238E27FC236}">
                <a16:creationId xmlns:a16="http://schemas.microsoft.com/office/drawing/2014/main" id="{FA9432FC-9A38-4123-4C8D-63461959E3C8}"/>
              </a:ext>
            </a:extLst>
          </p:cNvPr>
          <p:cNvSpPr txBox="1"/>
          <p:nvPr/>
        </p:nvSpPr>
        <p:spPr>
          <a:xfrm>
            <a:off x="2088625" y="3981115"/>
            <a:ext cx="2457450" cy="646331"/>
          </a:xfrm>
          <a:prstGeom prst="rect">
            <a:avLst/>
          </a:prstGeom>
          <a:noFill/>
        </p:spPr>
        <p:txBody>
          <a:bodyPr wrap="square" rtlCol="0">
            <a:spAutoFit/>
          </a:bodyPr>
          <a:lstStyle/>
          <a:p>
            <a:pPr algn="ctr"/>
            <a:r>
              <a:rPr lang="en-GB">
                <a:solidFill>
                  <a:schemeClr val="bg1"/>
                </a:solidFill>
                <a:latin typeface="Arial" panose="020B0604020202020204" pitchFamily="34" charset="0"/>
                <a:cs typeface="Arial" panose="020B0604020202020204" pitchFamily="34" charset="0"/>
              </a:rPr>
              <a:t>Number of years in jail for loan sharks</a:t>
            </a:r>
          </a:p>
        </p:txBody>
      </p:sp>
      <p:sp>
        <p:nvSpPr>
          <p:cNvPr id="10" name="TextBox 9">
            <a:extLst>
              <a:ext uri="{FF2B5EF4-FFF2-40B4-BE49-F238E27FC236}">
                <a16:creationId xmlns:a16="http://schemas.microsoft.com/office/drawing/2014/main" id="{CF1E0D5C-80D5-2818-F18B-C837C206904C}"/>
              </a:ext>
            </a:extLst>
          </p:cNvPr>
          <p:cNvSpPr txBox="1"/>
          <p:nvPr/>
        </p:nvSpPr>
        <p:spPr>
          <a:xfrm>
            <a:off x="-117815" y="3981115"/>
            <a:ext cx="2457450" cy="646331"/>
          </a:xfrm>
          <a:prstGeom prst="rect">
            <a:avLst/>
          </a:prstGeom>
          <a:noFill/>
        </p:spPr>
        <p:txBody>
          <a:bodyPr wrap="square" rtlCol="0">
            <a:spAutoFit/>
          </a:bodyPr>
          <a:lstStyle/>
          <a:p>
            <a:pPr algn="ctr"/>
            <a:r>
              <a:rPr lang="en-GB">
                <a:solidFill>
                  <a:schemeClr val="bg1"/>
                </a:solidFill>
                <a:latin typeface="Arial" panose="020B0604020202020204" pitchFamily="34" charset="0"/>
                <a:cs typeface="Arial" panose="020B0604020202020204" pitchFamily="34" charset="0"/>
              </a:rPr>
              <a:t>Number of prosecutions</a:t>
            </a:r>
          </a:p>
        </p:txBody>
      </p:sp>
      <p:pic>
        <p:nvPicPr>
          <p:cNvPr id="13" name="Picture 12">
            <a:extLst>
              <a:ext uri="{FF2B5EF4-FFF2-40B4-BE49-F238E27FC236}">
                <a16:creationId xmlns:a16="http://schemas.microsoft.com/office/drawing/2014/main" id="{0F7E877F-41BA-9B84-15FB-BA4FE837A50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514475" y="152366"/>
            <a:ext cx="3829050" cy="587121"/>
          </a:xfrm>
          <a:prstGeom prst="rect">
            <a:avLst/>
          </a:prstGeom>
        </p:spPr>
      </p:pic>
      <p:sp>
        <p:nvSpPr>
          <p:cNvPr id="14" name="TextBox 13">
            <a:extLst>
              <a:ext uri="{FF2B5EF4-FFF2-40B4-BE49-F238E27FC236}">
                <a16:creationId xmlns:a16="http://schemas.microsoft.com/office/drawing/2014/main" id="{CD0FD7E8-C6BD-A050-E839-FBDC058217CC}"/>
              </a:ext>
            </a:extLst>
          </p:cNvPr>
          <p:cNvSpPr txBox="1"/>
          <p:nvPr/>
        </p:nvSpPr>
        <p:spPr>
          <a:xfrm>
            <a:off x="89616" y="736207"/>
            <a:ext cx="6678768" cy="646331"/>
          </a:xfrm>
          <a:prstGeom prst="rect">
            <a:avLst/>
          </a:prstGeom>
          <a:noFill/>
        </p:spPr>
        <p:txBody>
          <a:bodyPr wrap="square" rtlCol="0">
            <a:spAutoFit/>
          </a:bodyPr>
          <a:lstStyle/>
          <a:p>
            <a:pPr algn="ctr"/>
            <a:r>
              <a:rPr lang="en-GB" sz="3600" b="1" dirty="0">
                <a:solidFill>
                  <a:schemeClr val="bg1"/>
                </a:solidFill>
                <a:latin typeface="Arial" panose="020B0604020202020204" pitchFamily="34" charset="0"/>
                <a:cs typeface="Arial" panose="020B0604020202020204" pitchFamily="34" charset="0"/>
              </a:rPr>
              <a:t>Latest statistics</a:t>
            </a:r>
          </a:p>
        </p:txBody>
      </p:sp>
      <p:grpSp>
        <p:nvGrpSpPr>
          <p:cNvPr id="17" name="Group 16">
            <a:extLst>
              <a:ext uri="{FF2B5EF4-FFF2-40B4-BE49-F238E27FC236}">
                <a16:creationId xmlns:a16="http://schemas.microsoft.com/office/drawing/2014/main" id="{545DFE77-9382-8D8C-4E12-C6836BE9DA8D}"/>
              </a:ext>
            </a:extLst>
          </p:cNvPr>
          <p:cNvGrpSpPr/>
          <p:nvPr/>
        </p:nvGrpSpPr>
        <p:grpSpPr>
          <a:xfrm>
            <a:off x="-3113859" y="9368400"/>
            <a:ext cx="13023273" cy="602242"/>
            <a:chOff x="-3075888" y="9364260"/>
            <a:chExt cx="13023273" cy="602242"/>
          </a:xfrm>
        </p:grpSpPr>
        <p:sp>
          <p:nvSpPr>
            <p:cNvPr id="18" name="Rectangle 17">
              <a:extLst>
                <a:ext uri="{FF2B5EF4-FFF2-40B4-BE49-F238E27FC236}">
                  <a16:creationId xmlns:a16="http://schemas.microsoft.com/office/drawing/2014/main" id="{430FE27C-362B-4382-6582-261301B86B49}"/>
                </a:ext>
              </a:extLst>
            </p:cNvPr>
            <p:cNvSpPr/>
            <p:nvPr/>
          </p:nvSpPr>
          <p:spPr>
            <a:xfrm>
              <a:off x="232657" y="9364260"/>
              <a:ext cx="6345481" cy="384889"/>
            </a:xfrm>
            <a:prstGeom prst="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820B8C3C-F9BF-88CA-6E3C-7E178EAA9ECB}"/>
                </a:ext>
              </a:extLst>
            </p:cNvPr>
            <p:cNvSpPr txBox="1"/>
            <p:nvPr/>
          </p:nvSpPr>
          <p:spPr>
            <a:xfrm>
              <a:off x="-3075888" y="9366338"/>
              <a:ext cx="13023273" cy="600164"/>
            </a:xfrm>
            <a:prstGeom prst="rect">
              <a:avLst/>
            </a:prstGeom>
            <a:noFill/>
          </p:spPr>
          <p:txBody>
            <a:bodyPr wrap="square" rtlCol="0">
              <a:spAutoFit/>
            </a:bodyPr>
            <a:lstStyle/>
            <a:p>
              <a:pPr algn="ctr"/>
              <a:r>
                <a:rPr lang="en-GB" sz="1500" b="1" dirty="0">
                  <a:solidFill>
                    <a:schemeClr val="bg1"/>
                  </a:solidFill>
                  <a:latin typeface="Arial" panose="020B0604020202020204" pitchFamily="34" charset="0"/>
                  <a:cs typeface="Arial" panose="020B0604020202020204" pitchFamily="34" charset="0"/>
                </a:rPr>
                <a:t>Got information about loan sharks? </a:t>
              </a:r>
              <a:r>
                <a:rPr lang="en-GB" sz="1500" b="1"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Email us</a:t>
              </a:r>
              <a:r>
                <a:rPr lang="en-GB" sz="1500" b="1" dirty="0">
                  <a:solidFill>
                    <a:schemeClr val="bg1"/>
                  </a:solidFill>
                  <a:latin typeface="Arial" panose="020B0604020202020204" pitchFamily="34" charset="0"/>
                  <a:cs typeface="Arial" panose="020B0604020202020204" pitchFamily="34" charset="0"/>
                </a:rPr>
                <a:t> </a:t>
              </a:r>
              <a:r>
                <a:rPr lang="en-GB" sz="1500" b="1" dirty="0">
                  <a:solidFill>
                    <a:schemeClr val="bg1"/>
                  </a:solidFill>
                </a:rPr>
                <a:t>📧  </a:t>
              </a:r>
              <a:r>
                <a:rPr lang="en-GB" sz="1500" b="1" dirty="0">
                  <a:solidFill>
                    <a:schemeClr val="bg1"/>
                  </a:solidFill>
                  <a:latin typeface="Arial" panose="020B0604020202020204" pitchFamily="34" charset="0"/>
                  <a:cs typeface="Arial" panose="020B0604020202020204" pitchFamily="34" charset="0"/>
                </a:rPr>
                <a:t>0300 555 2222 </a:t>
              </a:r>
              <a:r>
                <a:rPr lang="en-GB" b="1" dirty="0">
                  <a:solidFill>
                    <a:schemeClr val="bg1"/>
                  </a:solidFill>
                </a:rPr>
                <a:t>☎️</a:t>
              </a:r>
              <a:endParaRPr lang="en-GB" b="1" dirty="0">
                <a:solidFill>
                  <a:schemeClr val="bg1"/>
                </a:solidFill>
                <a:hlinkClick r:id="rId5"/>
              </a:endParaRPr>
            </a:p>
            <a:p>
              <a:pPr algn="ctr"/>
              <a:r>
                <a:rPr lang="en-GB" sz="1500" b="1" dirty="0">
                  <a:solidFill>
                    <a:schemeClr val="bg1"/>
                  </a:solidFill>
                  <a:latin typeface="Arial" panose="020B0604020202020204" pitchFamily="34" charset="0"/>
                  <a:cs typeface="Arial" panose="020B0604020202020204" pitchFamily="34" charset="0"/>
                </a:rPr>
                <a:t> </a:t>
              </a:r>
            </a:p>
          </p:txBody>
        </p:sp>
      </p:grpSp>
      <p:sp>
        <p:nvSpPr>
          <p:cNvPr id="20" name="Rectangle 19">
            <a:extLst>
              <a:ext uri="{FF2B5EF4-FFF2-40B4-BE49-F238E27FC236}">
                <a16:creationId xmlns:a16="http://schemas.microsoft.com/office/drawing/2014/main" id="{4A4B0E63-2DE8-44A2-A1FC-02FACDB967EA}"/>
              </a:ext>
            </a:extLst>
          </p:cNvPr>
          <p:cNvSpPr/>
          <p:nvPr/>
        </p:nvSpPr>
        <p:spPr>
          <a:xfrm>
            <a:off x="4411826" y="1611881"/>
            <a:ext cx="2316660" cy="1200329"/>
          </a:xfrm>
          <a:prstGeom prst="rect">
            <a:avLst/>
          </a:prstGeom>
          <a:noFill/>
        </p:spPr>
        <p:txBody>
          <a:bodyPr wrap="none" lIns="91440" tIns="45720" rIns="91440" bIns="45720">
            <a:spAutoFit/>
          </a:bodyPr>
          <a:lstStyle/>
          <a:p>
            <a:pPr algn="ctr"/>
            <a:r>
              <a:rPr lang="en-US" dirty="0">
                <a:ln w="0"/>
                <a:solidFill>
                  <a:schemeClr val="accent1"/>
                </a:solidFill>
                <a:effectLst>
                  <a:outerShdw blurRad="38100" dist="25400" dir="5400000" algn="ctr" rotWithShape="0">
                    <a:srgbClr val="6E747A">
                      <a:alpha val="43000"/>
                    </a:srgbClr>
                  </a:outerShdw>
                </a:effectLst>
              </a:rPr>
              <a:t>At least</a:t>
            </a:r>
          </a:p>
          <a:p>
            <a:pPr algn="ctr"/>
            <a:r>
              <a:rPr lang="en-US" sz="5400" dirty="0">
                <a:ln w="0"/>
                <a:solidFill>
                  <a:schemeClr val="accent1"/>
                </a:solidFill>
                <a:effectLst>
                  <a:outerShdw blurRad="38100" dist="25400" dir="5400000" algn="ctr" rotWithShape="0">
                    <a:srgbClr val="6E747A">
                      <a:alpha val="43000"/>
                    </a:srgbClr>
                  </a:outerShdw>
                </a:effectLst>
              </a:rPr>
              <a:t>£91.3m</a:t>
            </a:r>
          </a:p>
        </p:txBody>
      </p:sp>
      <p:sp>
        <p:nvSpPr>
          <p:cNvPr id="21" name="TextBox 20">
            <a:extLst>
              <a:ext uri="{FF2B5EF4-FFF2-40B4-BE49-F238E27FC236}">
                <a16:creationId xmlns:a16="http://schemas.microsoft.com/office/drawing/2014/main" id="{6D176831-0FA2-D253-A677-6583A3639893}"/>
              </a:ext>
            </a:extLst>
          </p:cNvPr>
          <p:cNvSpPr txBox="1"/>
          <p:nvPr/>
        </p:nvSpPr>
        <p:spPr>
          <a:xfrm>
            <a:off x="4303241" y="2706287"/>
            <a:ext cx="2457450" cy="369332"/>
          </a:xfrm>
          <a:prstGeom prst="rect">
            <a:avLst/>
          </a:prstGeom>
          <a:noFill/>
        </p:spPr>
        <p:txBody>
          <a:bodyPr wrap="square" rtlCol="0">
            <a:spAutoFit/>
          </a:bodyPr>
          <a:lstStyle/>
          <a:p>
            <a:pPr algn="ctr"/>
            <a:r>
              <a:rPr lang="en-GB">
                <a:solidFill>
                  <a:schemeClr val="bg1"/>
                </a:solidFill>
                <a:latin typeface="Arial" panose="020B0604020202020204" pitchFamily="34" charset="0"/>
                <a:cs typeface="Arial" panose="020B0604020202020204" pitchFamily="34" charset="0"/>
              </a:rPr>
              <a:t>Debt written off</a:t>
            </a:r>
          </a:p>
        </p:txBody>
      </p:sp>
      <p:sp>
        <p:nvSpPr>
          <p:cNvPr id="22" name="Rectangle 21">
            <a:extLst>
              <a:ext uri="{FF2B5EF4-FFF2-40B4-BE49-F238E27FC236}">
                <a16:creationId xmlns:a16="http://schemas.microsoft.com/office/drawing/2014/main" id="{A38F01FE-8754-A238-7BDC-B8A76C56F5CA}"/>
              </a:ext>
            </a:extLst>
          </p:cNvPr>
          <p:cNvSpPr/>
          <p:nvPr/>
        </p:nvSpPr>
        <p:spPr>
          <a:xfrm>
            <a:off x="4624798" y="3057785"/>
            <a:ext cx="1965603" cy="923330"/>
          </a:xfrm>
          <a:prstGeom prst="rect">
            <a:avLst/>
          </a:prstGeom>
          <a:noFill/>
        </p:spPr>
        <p:txBody>
          <a:bodyPr wrap="none" lIns="91440" tIns="45720" rIns="91440" bIns="45720">
            <a:spAutoFit/>
          </a:bodyPr>
          <a:lstStyle/>
          <a:p>
            <a:pPr algn="ctr"/>
            <a:r>
              <a:rPr lang="en-US" sz="5400">
                <a:ln w="0"/>
                <a:solidFill>
                  <a:schemeClr val="accent1"/>
                </a:solidFill>
                <a:effectLst>
                  <a:outerShdw blurRad="38100" dist="25400" dir="5400000" algn="ctr" rotWithShape="0">
                    <a:srgbClr val="6E747A">
                      <a:alpha val="43000"/>
                    </a:srgbClr>
                  </a:outerShdw>
                </a:effectLst>
              </a:rPr>
              <a:t>1.08m</a:t>
            </a:r>
          </a:p>
        </p:txBody>
      </p:sp>
      <p:sp>
        <p:nvSpPr>
          <p:cNvPr id="23" name="TextBox 22">
            <a:extLst>
              <a:ext uri="{FF2B5EF4-FFF2-40B4-BE49-F238E27FC236}">
                <a16:creationId xmlns:a16="http://schemas.microsoft.com/office/drawing/2014/main" id="{DB2F9715-32ED-BC71-1700-115D0EC040C7}"/>
              </a:ext>
            </a:extLst>
          </p:cNvPr>
          <p:cNvSpPr txBox="1"/>
          <p:nvPr/>
        </p:nvSpPr>
        <p:spPr>
          <a:xfrm>
            <a:off x="4431664" y="3885101"/>
            <a:ext cx="2457450" cy="923330"/>
          </a:xfrm>
          <a:prstGeom prst="rect">
            <a:avLst/>
          </a:prstGeom>
          <a:noFill/>
        </p:spPr>
        <p:txBody>
          <a:bodyPr wrap="square" rtlCol="0">
            <a:spAutoFit/>
          </a:bodyPr>
          <a:lstStyle/>
          <a:p>
            <a:pPr algn="ctr"/>
            <a:r>
              <a:rPr lang="en-GB">
                <a:solidFill>
                  <a:schemeClr val="bg1"/>
                </a:solidFill>
                <a:latin typeface="Arial" panose="020B0604020202020204" pitchFamily="34" charset="0"/>
                <a:cs typeface="Arial" panose="020B0604020202020204" pitchFamily="34" charset="0"/>
              </a:rPr>
              <a:t>Number of people in England borrowing from a loan shark</a:t>
            </a:r>
          </a:p>
        </p:txBody>
      </p:sp>
      <p:sp>
        <p:nvSpPr>
          <p:cNvPr id="24" name="Rectangle 23">
            <a:extLst>
              <a:ext uri="{FF2B5EF4-FFF2-40B4-BE49-F238E27FC236}">
                <a16:creationId xmlns:a16="http://schemas.microsoft.com/office/drawing/2014/main" id="{0723666A-E6B0-87AC-85E0-E165FB312122}"/>
              </a:ext>
            </a:extLst>
          </p:cNvPr>
          <p:cNvSpPr/>
          <p:nvPr/>
        </p:nvSpPr>
        <p:spPr>
          <a:xfrm>
            <a:off x="38939" y="5135489"/>
            <a:ext cx="4391274" cy="853952"/>
          </a:xfrm>
          <a:prstGeom prst="rect">
            <a:avLst/>
          </a:prstGeom>
        </p:spPr>
        <p:txBody>
          <a:bodyPr wrap="square">
            <a:spAutoFit/>
          </a:bodyPr>
          <a:lstStyle/>
          <a:p>
            <a:pPr algn="ctr">
              <a:lnSpc>
                <a:spcPct val="107000"/>
              </a:lnSpc>
              <a:spcAft>
                <a:spcPts val="800"/>
              </a:spcAft>
            </a:pPr>
            <a:r>
              <a:rPr lang="en-GB" sz="2400" b="1" dirty="0">
                <a:solidFill>
                  <a:schemeClr val="bg1"/>
                </a:solidFill>
                <a:latin typeface="Arial" panose="020B0604020202020204" pitchFamily="34" charset="0"/>
                <a:cs typeface="Arial" panose="020B0604020202020204" pitchFamily="34" charset="0"/>
              </a:rPr>
              <a:t>Thanks for your support in  Stop Loan Sharks Week</a:t>
            </a:r>
          </a:p>
        </p:txBody>
      </p:sp>
      <p:pic>
        <p:nvPicPr>
          <p:cNvPr id="25" name="Picture 24" descr="A blue background with white text&#10;&#10;Description automatically generated">
            <a:extLst>
              <a:ext uri="{FF2B5EF4-FFF2-40B4-BE49-F238E27FC236}">
                <a16:creationId xmlns:a16="http://schemas.microsoft.com/office/drawing/2014/main" id="{A8CBE2A3-4DA8-6E1A-D2D5-949961924B30}"/>
              </a:ext>
            </a:extLst>
          </p:cNvPr>
          <p:cNvPicPr>
            <a:picLocks noChangeAspect="1"/>
          </p:cNvPicPr>
          <p:nvPr/>
        </p:nvPicPr>
        <p:blipFill>
          <a:blip r:embed="rId6"/>
          <a:stretch>
            <a:fillRect/>
          </a:stretch>
        </p:blipFill>
        <p:spPr>
          <a:xfrm>
            <a:off x="4690654" y="5264757"/>
            <a:ext cx="1798989" cy="1798989"/>
          </a:xfrm>
          <a:prstGeom prst="rect">
            <a:avLst/>
          </a:prstGeom>
          <a:ln w="88900" cap="sq" cmpd="thickThin">
            <a:solidFill>
              <a:schemeClr val="bg1"/>
            </a:solidFill>
            <a:prstDash val="solid"/>
            <a:miter lim="800000"/>
          </a:ln>
          <a:effectLst>
            <a:innerShdw blurRad="76200">
              <a:srgbClr val="000000"/>
            </a:innerShdw>
          </a:effectLst>
        </p:spPr>
      </p:pic>
      <p:pic>
        <p:nvPicPr>
          <p:cNvPr id="26" name="Picture 25" descr="A blue background with white text&#10;&#10;Description automatically generated">
            <a:extLst>
              <a:ext uri="{FF2B5EF4-FFF2-40B4-BE49-F238E27FC236}">
                <a16:creationId xmlns:a16="http://schemas.microsoft.com/office/drawing/2014/main" id="{EA49B451-0B65-6B60-51F9-989EAC7B02F8}"/>
              </a:ext>
            </a:extLst>
          </p:cNvPr>
          <p:cNvPicPr>
            <a:picLocks noChangeAspect="1"/>
          </p:cNvPicPr>
          <p:nvPr/>
        </p:nvPicPr>
        <p:blipFill>
          <a:blip r:embed="rId7"/>
          <a:stretch>
            <a:fillRect/>
          </a:stretch>
        </p:blipFill>
        <p:spPr>
          <a:xfrm>
            <a:off x="4690654" y="7310169"/>
            <a:ext cx="1798989" cy="1798989"/>
          </a:xfrm>
          <a:prstGeom prst="rect">
            <a:avLst/>
          </a:prstGeom>
          <a:ln w="88900" cap="sq" cmpd="thickThin">
            <a:solidFill>
              <a:schemeClr val="bg1"/>
            </a:solidFill>
            <a:prstDash val="solid"/>
            <a:miter lim="800000"/>
          </a:ln>
          <a:effectLst>
            <a:innerShdw blurRad="76200">
              <a:srgbClr val="000000"/>
            </a:innerShdw>
          </a:effectLst>
        </p:spPr>
      </p:pic>
      <p:sp>
        <p:nvSpPr>
          <p:cNvPr id="27" name="Rectangle 26">
            <a:extLst>
              <a:ext uri="{FF2B5EF4-FFF2-40B4-BE49-F238E27FC236}">
                <a16:creationId xmlns:a16="http://schemas.microsoft.com/office/drawing/2014/main" id="{9841FCFB-2385-2565-57D5-639666AD4117}"/>
              </a:ext>
            </a:extLst>
          </p:cNvPr>
          <p:cNvSpPr/>
          <p:nvPr/>
        </p:nvSpPr>
        <p:spPr>
          <a:xfrm>
            <a:off x="109282" y="6170426"/>
            <a:ext cx="4401018" cy="3159198"/>
          </a:xfrm>
          <a:prstGeom prst="rect">
            <a:avLst/>
          </a:prstGeom>
        </p:spPr>
        <p:txBody>
          <a:bodyPr wrap="square">
            <a:spAutoFit/>
          </a:bodyPr>
          <a:lstStyle/>
          <a:p>
            <a:pPr>
              <a:lnSpc>
                <a:spcPct val="107000"/>
              </a:lnSpc>
              <a:spcAft>
                <a:spcPts val="800"/>
              </a:spcAft>
            </a:pPr>
            <a:r>
              <a:rPr lang="en-GB" sz="105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Thanks to everyone who supported Stop Loan Sharks Week 2024.</a:t>
            </a:r>
          </a:p>
          <a:p>
            <a:pPr>
              <a:lnSpc>
                <a:spcPct val="107000"/>
              </a:lnSpc>
              <a:spcAft>
                <a:spcPts val="800"/>
              </a:spcAft>
            </a:pP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We decided to bring the week forward this year to fit in between Easter and the schools break up and to avoid clashing with our 20</a:t>
            </a:r>
            <a:r>
              <a:rPr lang="en-GB" sz="900" kern="100" baseline="30000" dirty="0">
                <a:solidFill>
                  <a:schemeClr val="bg1"/>
                </a:solidFill>
                <a:effectLst/>
                <a:latin typeface="Arial" panose="020B0604020202020204" pitchFamily="34" charset="0"/>
                <a:ea typeface="Aptos" panose="020B0004020202020204" pitchFamily="34" charset="0"/>
                <a:cs typeface="Arial" panose="020B0604020202020204" pitchFamily="34" charset="0"/>
              </a:rPr>
              <a:t>th</a:t>
            </a: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anniversary celebrations in September. </a:t>
            </a:r>
          </a:p>
          <a:p>
            <a:pPr>
              <a:lnSpc>
                <a:spcPct val="107000"/>
              </a:lnSpc>
              <a:spcAft>
                <a:spcPts val="800"/>
              </a:spcAft>
            </a:pP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This year the week had the theme No Blame, No Shame. We wanted to get the message across that borrowers are in no way to blame when they take a loan from an illegal lender – they have been targeted by a criminal and the lender is to blame, not them. They should also not feel ashamed – sometimes a loan shark will threaten to expose their borrowing to their family members or colleagues, preying on feelings of guilt and responsibility, but they have nothing to worry about with us. We are here to help, not judge. </a:t>
            </a:r>
          </a:p>
          <a:p>
            <a:pPr>
              <a:lnSpc>
                <a:spcPct val="107000"/>
              </a:lnSpc>
              <a:spcAft>
                <a:spcPts val="800"/>
              </a:spcAft>
            </a:pP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The campaign appeared to strike a chord with many partner organisations, with at least 520 downloading our social media toolkit and sharing posts online. Many also used our specially-themed blog for newsletters and websites to make sure the message reached clients who may be at risk. We have worked out that our reach was around 442,595 – which is incredible. Thanks again to everyone who got involved - watch this space for more content to come to mark the 20</a:t>
            </a:r>
            <a:r>
              <a:rPr lang="en-GB" sz="900" kern="100" baseline="30000" dirty="0">
                <a:solidFill>
                  <a:schemeClr val="bg1"/>
                </a:solidFill>
                <a:effectLst/>
                <a:latin typeface="Arial" panose="020B0604020202020204" pitchFamily="34" charset="0"/>
                <a:ea typeface="Aptos" panose="020B0004020202020204" pitchFamily="34" charset="0"/>
                <a:cs typeface="Arial" panose="020B0604020202020204" pitchFamily="34" charset="0"/>
              </a:rPr>
              <a:t>th</a:t>
            </a:r>
            <a:r>
              <a:rPr lang="en-GB" sz="900" kern="100" dirty="0">
                <a:solidFill>
                  <a:schemeClr val="bg1"/>
                </a:solidFill>
                <a:effectLst/>
                <a:latin typeface="Arial" panose="020B0604020202020204" pitchFamily="34" charset="0"/>
                <a:ea typeface="Aptos" panose="020B0004020202020204" pitchFamily="34" charset="0"/>
                <a:cs typeface="Arial" panose="020B0604020202020204" pitchFamily="34" charset="0"/>
              </a:rPr>
              <a:t> anniversary of Stop Loan Sharks later this year.</a:t>
            </a:r>
            <a:endParaRPr lang="en-GB" sz="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4037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03551"/>
        </a:solidFill>
        <a:effectLst/>
      </p:bgPr>
    </p:bg>
    <p:spTree>
      <p:nvGrpSpPr>
        <p:cNvPr id="1" name=""/>
        <p:cNvGrpSpPr/>
        <p:nvPr/>
      </p:nvGrpSpPr>
      <p:grpSpPr>
        <a:xfrm>
          <a:off x="0" y="0"/>
          <a:ext cx="0" cy="0"/>
          <a:chOff x="0" y="0"/>
          <a:chExt cx="0" cy="0"/>
        </a:xfrm>
      </p:grpSpPr>
      <p:pic>
        <p:nvPicPr>
          <p:cNvPr id="2" name="Picture 1"/>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val="0"/>
              </a:ext>
            </a:extLst>
          </a:blip>
          <a:stretch>
            <a:fillRect/>
          </a:stretch>
        </p:blipFill>
        <p:spPr>
          <a:xfrm>
            <a:off x="-8169" y="3777745"/>
            <a:ext cx="6874337" cy="6128255"/>
          </a:xfrm>
          <a:prstGeom prst="rect">
            <a:avLst/>
          </a:prstGeom>
        </p:spPr>
      </p:pic>
      <p:sp>
        <p:nvSpPr>
          <p:cNvPr id="12" name="Rectangle 11"/>
          <p:cNvSpPr/>
          <p:nvPr/>
        </p:nvSpPr>
        <p:spPr>
          <a:xfrm>
            <a:off x="0" y="0"/>
            <a:ext cx="6858000" cy="1390650"/>
          </a:xfrm>
          <a:prstGeom prst="rect">
            <a:avLst/>
          </a:prstGeom>
          <a:solidFill>
            <a:srgbClr val="103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649281" y="163243"/>
            <a:ext cx="3829050" cy="587121"/>
          </a:xfrm>
          <a:prstGeom prst="rect">
            <a:avLst/>
          </a:prstGeom>
        </p:spPr>
      </p:pic>
      <p:sp>
        <p:nvSpPr>
          <p:cNvPr id="5" name="TextBox 4"/>
          <p:cNvSpPr txBox="1"/>
          <p:nvPr/>
        </p:nvSpPr>
        <p:spPr>
          <a:xfrm>
            <a:off x="183472" y="680480"/>
            <a:ext cx="6346785" cy="584775"/>
          </a:xfrm>
          <a:prstGeom prst="rect">
            <a:avLst/>
          </a:prstGeom>
          <a:noFill/>
        </p:spPr>
        <p:txBody>
          <a:bodyPr wrap="square" rtlCol="0">
            <a:spAutoFit/>
          </a:bodyPr>
          <a:lstStyle/>
          <a:p>
            <a:pPr algn="ctr"/>
            <a:r>
              <a:rPr lang="en-US" sz="3200" b="1" dirty="0">
                <a:solidFill>
                  <a:schemeClr val="bg1"/>
                </a:solidFill>
                <a:latin typeface="Arial" panose="020B0604020202020204" pitchFamily="34" charset="0"/>
                <a:ea typeface="Futura Condensed ExtraBold" charset="0"/>
                <a:cs typeface="Futura Condensed ExtraBold" charset="0"/>
              </a:rPr>
              <a:t>Stop Loan Sharks in the news</a:t>
            </a:r>
          </a:p>
        </p:txBody>
      </p:sp>
      <p:pic>
        <p:nvPicPr>
          <p:cNvPr id="7" name="Picture 6" descr="A screenshot of a website&#10;&#10;Description automatically generated">
            <a:extLst>
              <a:ext uri="{FF2B5EF4-FFF2-40B4-BE49-F238E27FC236}">
                <a16:creationId xmlns:a16="http://schemas.microsoft.com/office/drawing/2014/main" id="{8CDB7A84-09ED-C424-1C13-77A0F5ADE12B}"/>
              </a:ext>
            </a:extLst>
          </p:cNvPr>
          <p:cNvPicPr>
            <a:picLocks noChangeAspect="1"/>
          </p:cNvPicPr>
          <p:nvPr/>
        </p:nvPicPr>
        <p:blipFill>
          <a:blip r:embed="rId4"/>
          <a:stretch>
            <a:fillRect/>
          </a:stretch>
        </p:blipFill>
        <p:spPr>
          <a:xfrm>
            <a:off x="2100762" y="3914547"/>
            <a:ext cx="2413132" cy="671064"/>
          </a:xfrm>
          <a:prstGeom prst="rect">
            <a:avLst/>
          </a:prstGeom>
        </p:spPr>
      </p:pic>
      <p:pic>
        <p:nvPicPr>
          <p:cNvPr id="9" name="Picture 8" descr="A screenshot of a news page&#10;&#10;Description automatically generated">
            <a:extLst>
              <a:ext uri="{FF2B5EF4-FFF2-40B4-BE49-F238E27FC236}">
                <a16:creationId xmlns:a16="http://schemas.microsoft.com/office/drawing/2014/main" id="{9F01CF3E-948E-3BAD-3024-69F09BCE955B}"/>
              </a:ext>
            </a:extLst>
          </p:cNvPr>
          <p:cNvPicPr>
            <a:picLocks noChangeAspect="1"/>
          </p:cNvPicPr>
          <p:nvPr/>
        </p:nvPicPr>
        <p:blipFill rotWithShape="1">
          <a:blip r:embed="rId5"/>
          <a:srcRect b="34738"/>
          <a:stretch/>
        </p:blipFill>
        <p:spPr>
          <a:xfrm>
            <a:off x="2080330" y="3041446"/>
            <a:ext cx="2428998" cy="718049"/>
          </a:xfrm>
          <a:prstGeom prst="rect">
            <a:avLst/>
          </a:prstGeom>
        </p:spPr>
      </p:pic>
      <p:pic>
        <p:nvPicPr>
          <p:cNvPr id="10" name="Picture 9" descr="A screenshot of a video game&#10;&#10;Description automatically generated">
            <a:extLst>
              <a:ext uri="{FF2B5EF4-FFF2-40B4-BE49-F238E27FC236}">
                <a16:creationId xmlns:a16="http://schemas.microsoft.com/office/drawing/2014/main" id="{995967E3-A019-F9A3-6E17-3204DCA7AD41}"/>
              </a:ext>
            </a:extLst>
          </p:cNvPr>
          <p:cNvPicPr>
            <a:picLocks noChangeAspect="1"/>
          </p:cNvPicPr>
          <p:nvPr/>
        </p:nvPicPr>
        <p:blipFill>
          <a:blip r:embed="rId6"/>
          <a:stretch>
            <a:fillRect/>
          </a:stretch>
        </p:blipFill>
        <p:spPr>
          <a:xfrm>
            <a:off x="2904432" y="5864292"/>
            <a:ext cx="1431223" cy="1242370"/>
          </a:xfrm>
          <a:prstGeom prst="rect">
            <a:avLst/>
          </a:prstGeom>
        </p:spPr>
      </p:pic>
      <p:pic>
        <p:nvPicPr>
          <p:cNvPr id="13" name="Picture 12">
            <a:extLst>
              <a:ext uri="{FF2B5EF4-FFF2-40B4-BE49-F238E27FC236}">
                <a16:creationId xmlns:a16="http://schemas.microsoft.com/office/drawing/2014/main" id="{E00F42AC-E70B-940E-3AB5-FF3403E94C69}"/>
              </a:ext>
            </a:extLst>
          </p:cNvPr>
          <p:cNvPicPr>
            <a:picLocks noChangeAspect="1"/>
          </p:cNvPicPr>
          <p:nvPr/>
        </p:nvPicPr>
        <p:blipFill rotWithShape="1">
          <a:blip r:embed="rId7"/>
          <a:srcRect l="21453" t="48560"/>
          <a:stretch/>
        </p:blipFill>
        <p:spPr>
          <a:xfrm>
            <a:off x="4746964" y="2784493"/>
            <a:ext cx="1976453" cy="1112154"/>
          </a:xfrm>
          <a:prstGeom prst="rect">
            <a:avLst/>
          </a:prstGeom>
        </p:spPr>
      </p:pic>
      <p:pic>
        <p:nvPicPr>
          <p:cNvPr id="18" name="Picture 17">
            <a:extLst>
              <a:ext uri="{FF2B5EF4-FFF2-40B4-BE49-F238E27FC236}">
                <a16:creationId xmlns:a16="http://schemas.microsoft.com/office/drawing/2014/main" id="{8BF7F55C-8522-128B-E6FF-B5E202AFFAD5}"/>
              </a:ext>
            </a:extLst>
          </p:cNvPr>
          <p:cNvPicPr>
            <a:picLocks noChangeAspect="1"/>
          </p:cNvPicPr>
          <p:nvPr/>
        </p:nvPicPr>
        <p:blipFill>
          <a:blip r:embed="rId8"/>
          <a:stretch>
            <a:fillRect/>
          </a:stretch>
        </p:blipFill>
        <p:spPr>
          <a:xfrm>
            <a:off x="4682673" y="5764462"/>
            <a:ext cx="1976453" cy="1134720"/>
          </a:xfrm>
          <a:prstGeom prst="rect">
            <a:avLst/>
          </a:prstGeom>
        </p:spPr>
      </p:pic>
      <p:pic>
        <p:nvPicPr>
          <p:cNvPr id="20" name="Picture 19">
            <a:extLst>
              <a:ext uri="{FF2B5EF4-FFF2-40B4-BE49-F238E27FC236}">
                <a16:creationId xmlns:a16="http://schemas.microsoft.com/office/drawing/2014/main" id="{ADC39921-7CDA-65E9-6BCE-4AF13297D77F}"/>
              </a:ext>
            </a:extLst>
          </p:cNvPr>
          <p:cNvPicPr>
            <a:picLocks noChangeAspect="1"/>
          </p:cNvPicPr>
          <p:nvPr/>
        </p:nvPicPr>
        <p:blipFill>
          <a:blip r:embed="rId9"/>
          <a:stretch>
            <a:fillRect/>
          </a:stretch>
        </p:blipFill>
        <p:spPr>
          <a:xfrm>
            <a:off x="1871025" y="1317934"/>
            <a:ext cx="2733234" cy="1514682"/>
          </a:xfrm>
          <a:prstGeom prst="rect">
            <a:avLst/>
          </a:prstGeom>
        </p:spPr>
      </p:pic>
      <p:pic>
        <p:nvPicPr>
          <p:cNvPr id="22" name="Picture 21">
            <a:extLst>
              <a:ext uri="{FF2B5EF4-FFF2-40B4-BE49-F238E27FC236}">
                <a16:creationId xmlns:a16="http://schemas.microsoft.com/office/drawing/2014/main" id="{90EA772E-C3E2-9AC0-75A6-1016A963FD93}"/>
              </a:ext>
            </a:extLst>
          </p:cNvPr>
          <p:cNvPicPr>
            <a:picLocks noChangeAspect="1"/>
          </p:cNvPicPr>
          <p:nvPr/>
        </p:nvPicPr>
        <p:blipFill>
          <a:blip r:embed="rId10"/>
          <a:stretch>
            <a:fillRect/>
          </a:stretch>
        </p:blipFill>
        <p:spPr>
          <a:xfrm>
            <a:off x="137964" y="5265205"/>
            <a:ext cx="1802804" cy="1168897"/>
          </a:xfrm>
          <a:prstGeom prst="rect">
            <a:avLst/>
          </a:prstGeom>
        </p:spPr>
      </p:pic>
      <p:pic>
        <p:nvPicPr>
          <p:cNvPr id="24" name="Picture 23">
            <a:extLst>
              <a:ext uri="{FF2B5EF4-FFF2-40B4-BE49-F238E27FC236}">
                <a16:creationId xmlns:a16="http://schemas.microsoft.com/office/drawing/2014/main" id="{4DAEF88D-D778-7624-52A0-A52779E1DDC8}"/>
              </a:ext>
            </a:extLst>
          </p:cNvPr>
          <p:cNvPicPr>
            <a:picLocks noChangeAspect="1"/>
          </p:cNvPicPr>
          <p:nvPr/>
        </p:nvPicPr>
        <p:blipFill rotWithShape="1">
          <a:blip r:embed="rId11"/>
          <a:srcRect l="9281" t="77815" b="1"/>
          <a:stretch/>
        </p:blipFill>
        <p:spPr>
          <a:xfrm>
            <a:off x="137964" y="6737470"/>
            <a:ext cx="2620335" cy="332212"/>
          </a:xfrm>
          <a:prstGeom prst="rect">
            <a:avLst/>
          </a:prstGeom>
        </p:spPr>
      </p:pic>
      <p:pic>
        <p:nvPicPr>
          <p:cNvPr id="36" name="Picture 35">
            <a:extLst>
              <a:ext uri="{FF2B5EF4-FFF2-40B4-BE49-F238E27FC236}">
                <a16:creationId xmlns:a16="http://schemas.microsoft.com/office/drawing/2014/main" id="{49EB86D1-92E8-F87D-9885-6320E58E80DC}"/>
              </a:ext>
            </a:extLst>
          </p:cNvPr>
          <p:cNvPicPr>
            <a:picLocks noChangeAspect="1"/>
          </p:cNvPicPr>
          <p:nvPr/>
        </p:nvPicPr>
        <p:blipFill>
          <a:blip r:embed="rId12"/>
          <a:stretch>
            <a:fillRect/>
          </a:stretch>
        </p:blipFill>
        <p:spPr>
          <a:xfrm>
            <a:off x="137963" y="3772831"/>
            <a:ext cx="1584356" cy="1109723"/>
          </a:xfrm>
          <a:prstGeom prst="rect">
            <a:avLst/>
          </a:prstGeom>
        </p:spPr>
      </p:pic>
      <p:pic>
        <p:nvPicPr>
          <p:cNvPr id="45" name="Picture 44">
            <a:extLst>
              <a:ext uri="{FF2B5EF4-FFF2-40B4-BE49-F238E27FC236}">
                <a16:creationId xmlns:a16="http://schemas.microsoft.com/office/drawing/2014/main" id="{8F79485D-1FF0-2518-EA43-21CDB6D7E357}"/>
              </a:ext>
            </a:extLst>
          </p:cNvPr>
          <p:cNvPicPr>
            <a:picLocks noChangeAspect="1"/>
          </p:cNvPicPr>
          <p:nvPr/>
        </p:nvPicPr>
        <p:blipFill rotWithShape="1">
          <a:blip r:embed="rId13"/>
          <a:srcRect l="15076" t="58838"/>
          <a:stretch/>
        </p:blipFill>
        <p:spPr>
          <a:xfrm>
            <a:off x="2086901" y="4712364"/>
            <a:ext cx="2440855" cy="899649"/>
          </a:xfrm>
          <a:prstGeom prst="rect">
            <a:avLst/>
          </a:prstGeom>
        </p:spPr>
      </p:pic>
      <p:pic>
        <p:nvPicPr>
          <p:cNvPr id="49" name="Picture 48">
            <a:extLst>
              <a:ext uri="{FF2B5EF4-FFF2-40B4-BE49-F238E27FC236}">
                <a16:creationId xmlns:a16="http://schemas.microsoft.com/office/drawing/2014/main" id="{1CD5A12C-D3C6-F8A2-EF7B-34BD8F9C38E3}"/>
              </a:ext>
            </a:extLst>
          </p:cNvPr>
          <p:cNvPicPr>
            <a:picLocks noChangeAspect="1"/>
          </p:cNvPicPr>
          <p:nvPr/>
        </p:nvPicPr>
        <p:blipFill rotWithShape="1">
          <a:blip r:embed="rId14"/>
          <a:srcRect l="6135" t="8106" r="4178" b="7862"/>
          <a:stretch/>
        </p:blipFill>
        <p:spPr>
          <a:xfrm>
            <a:off x="1395619" y="6163869"/>
            <a:ext cx="594612" cy="435095"/>
          </a:xfrm>
          <a:prstGeom prst="rect">
            <a:avLst/>
          </a:prstGeom>
        </p:spPr>
      </p:pic>
      <p:pic>
        <p:nvPicPr>
          <p:cNvPr id="51" name="Picture 50">
            <a:extLst>
              <a:ext uri="{FF2B5EF4-FFF2-40B4-BE49-F238E27FC236}">
                <a16:creationId xmlns:a16="http://schemas.microsoft.com/office/drawing/2014/main" id="{EF5EDA80-F87D-E662-52FD-A8CCC88E7F14}"/>
              </a:ext>
            </a:extLst>
          </p:cNvPr>
          <p:cNvPicPr>
            <a:picLocks noChangeAspect="1"/>
          </p:cNvPicPr>
          <p:nvPr/>
        </p:nvPicPr>
        <p:blipFill>
          <a:blip r:embed="rId15"/>
          <a:stretch>
            <a:fillRect/>
          </a:stretch>
        </p:blipFill>
        <p:spPr>
          <a:xfrm>
            <a:off x="3218862" y="1293881"/>
            <a:ext cx="1443742" cy="225770"/>
          </a:xfrm>
          <a:prstGeom prst="rect">
            <a:avLst/>
          </a:prstGeom>
        </p:spPr>
      </p:pic>
      <p:pic>
        <p:nvPicPr>
          <p:cNvPr id="52" name="Picture 51">
            <a:extLst>
              <a:ext uri="{FF2B5EF4-FFF2-40B4-BE49-F238E27FC236}">
                <a16:creationId xmlns:a16="http://schemas.microsoft.com/office/drawing/2014/main" id="{43B895C7-A629-8145-A2FB-0A84E97C34CB}"/>
              </a:ext>
            </a:extLst>
          </p:cNvPr>
          <p:cNvPicPr>
            <a:picLocks noChangeAspect="1"/>
          </p:cNvPicPr>
          <p:nvPr/>
        </p:nvPicPr>
        <p:blipFill rotWithShape="1">
          <a:blip r:embed="rId13"/>
          <a:srcRect r="71281" b="93492"/>
          <a:stretch/>
        </p:blipFill>
        <p:spPr>
          <a:xfrm>
            <a:off x="3709260" y="5507102"/>
            <a:ext cx="825433" cy="142237"/>
          </a:xfrm>
          <a:prstGeom prst="rect">
            <a:avLst/>
          </a:prstGeom>
        </p:spPr>
      </p:pic>
      <p:pic>
        <p:nvPicPr>
          <p:cNvPr id="53" name="Picture 52">
            <a:extLst>
              <a:ext uri="{FF2B5EF4-FFF2-40B4-BE49-F238E27FC236}">
                <a16:creationId xmlns:a16="http://schemas.microsoft.com/office/drawing/2014/main" id="{97AD329F-028F-0804-316C-9604741BD02B}"/>
              </a:ext>
            </a:extLst>
          </p:cNvPr>
          <p:cNvPicPr>
            <a:picLocks noChangeAspect="1"/>
          </p:cNvPicPr>
          <p:nvPr/>
        </p:nvPicPr>
        <p:blipFill rotWithShape="1">
          <a:blip r:embed="rId11"/>
          <a:srcRect r="82834" b="89911"/>
          <a:stretch/>
        </p:blipFill>
        <p:spPr>
          <a:xfrm>
            <a:off x="2262474" y="6955585"/>
            <a:ext cx="495825" cy="151077"/>
          </a:xfrm>
          <a:prstGeom prst="rect">
            <a:avLst/>
          </a:prstGeom>
        </p:spPr>
      </p:pic>
      <p:pic>
        <p:nvPicPr>
          <p:cNvPr id="54" name="Picture 53">
            <a:extLst>
              <a:ext uri="{FF2B5EF4-FFF2-40B4-BE49-F238E27FC236}">
                <a16:creationId xmlns:a16="http://schemas.microsoft.com/office/drawing/2014/main" id="{43C401EA-A0EA-CF0B-F195-284F2F1FC354}"/>
              </a:ext>
            </a:extLst>
          </p:cNvPr>
          <p:cNvPicPr>
            <a:picLocks noChangeAspect="1"/>
          </p:cNvPicPr>
          <p:nvPr/>
        </p:nvPicPr>
        <p:blipFill rotWithShape="1">
          <a:blip r:embed="rId7"/>
          <a:srcRect r="48112" b="82589"/>
          <a:stretch/>
        </p:blipFill>
        <p:spPr>
          <a:xfrm>
            <a:off x="5633545" y="3860248"/>
            <a:ext cx="1093235" cy="315198"/>
          </a:xfrm>
          <a:prstGeom prst="rect">
            <a:avLst/>
          </a:prstGeom>
        </p:spPr>
      </p:pic>
      <p:pic>
        <p:nvPicPr>
          <p:cNvPr id="2052" name="Picture 4">
            <a:extLst>
              <a:ext uri="{FF2B5EF4-FFF2-40B4-BE49-F238E27FC236}">
                <a16:creationId xmlns:a16="http://schemas.microsoft.com/office/drawing/2014/main" id="{76E75247-D4E3-4278-B0FC-CB9EAE89B8F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26903" y="6495546"/>
            <a:ext cx="640080" cy="48065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53DE5AC3-95CF-CDE1-DA2D-D7687C701FEE}"/>
              </a:ext>
            </a:extLst>
          </p:cNvPr>
          <p:cNvPicPr>
            <a:picLocks noChangeAspect="1"/>
          </p:cNvPicPr>
          <p:nvPr/>
        </p:nvPicPr>
        <p:blipFill>
          <a:blip r:embed="rId17"/>
          <a:stretch>
            <a:fillRect/>
          </a:stretch>
        </p:blipFill>
        <p:spPr>
          <a:xfrm>
            <a:off x="5150782" y="4342786"/>
            <a:ext cx="1569212" cy="1189771"/>
          </a:xfrm>
          <a:prstGeom prst="rect">
            <a:avLst/>
          </a:prstGeom>
        </p:spPr>
      </p:pic>
      <p:pic>
        <p:nvPicPr>
          <p:cNvPr id="61" name="Picture 60">
            <a:extLst>
              <a:ext uri="{FF2B5EF4-FFF2-40B4-BE49-F238E27FC236}">
                <a16:creationId xmlns:a16="http://schemas.microsoft.com/office/drawing/2014/main" id="{8B0B3875-8857-C9BE-40CA-CE17AC15C562}"/>
              </a:ext>
            </a:extLst>
          </p:cNvPr>
          <p:cNvPicPr>
            <a:picLocks noChangeAspect="1"/>
          </p:cNvPicPr>
          <p:nvPr/>
        </p:nvPicPr>
        <p:blipFill>
          <a:blip r:embed="rId18"/>
          <a:stretch>
            <a:fillRect/>
          </a:stretch>
        </p:blipFill>
        <p:spPr>
          <a:xfrm>
            <a:off x="5710353" y="5126901"/>
            <a:ext cx="936186" cy="282391"/>
          </a:xfrm>
          <a:prstGeom prst="rect">
            <a:avLst/>
          </a:prstGeom>
        </p:spPr>
      </p:pic>
      <p:pic>
        <p:nvPicPr>
          <p:cNvPr id="2049" name="Picture 2048">
            <a:extLst>
              <a:ext uri="{FF2B5EF4-FFF2-40B4-BE49-F238E27FC236}">
                <a16:creationId xmlns:a16="http://schemas.microsoft.com/office/drawing/2014/main" id="{ED50F2EA-A590-18CC-2F5B-F29530E51C38}"/>
              </a:ext>
            </a:extLst>
          </p:cNvPr>
          <p:cNvPicPr>
            <a:picLocks noChangeAspect="1"/>
          </p:cNvPicPr>
          <p:nvPr/>
        </p:nvPicPr>
        <p:blipFill>
          <a:blip r:embed="rId19"/>
          <a:stretch>
            <a:fillRect/>
          </a:stretch>
        </p:blipFill>
        <p:spPr>
          <a:xfrm>
            <a:off x="129247" y="1296037"/>
            <a:ext cx="1569212" cy="1819197"/>
          </a:xfrm>
          <a:prstGeom prst="rect">
            <a:avLst/>
          </a:prstGeom>
        </p:spPr>
      </p:pic>
      <p:pic>
        <p:nvPicPr>
          <p:cNvPr id="26" name="Picture 25">
            <a:extLst>
              <a:ext uri="{FF2B5EF4-FFF2-40B4-BE49-F238E27FC236}">
                <a16:creationId xmlns:a16="http://schemas.microsoft.com/office/drawing/2014/main" id="{3C191A31-6F41-E538-B04D-AF59FAE9E669}"/>
              </a:ext>
            </a:extLst>
          </p:cNvPr>
          <p:cNvPicPr>
            <a:picLocks noChangeAspect="1"/>
          </p:cNvPicPr>
          <p:nvPr/>
        </p:nvPicPr>
        <p:blipFill>
          <a:blip r:embed="rId20"/>
          <a:stretch>
            <a:fillRect/>
          </a:stretch>
        </p:blipFill>
        <p:spPr>
          <a:xfrm>
            <a:off x="584309" y="3098203"/>
            <a:ext cx="1200433" cy="286671"/>
          </a:xfrm>
          <a:prstGeom prst="rect">
            <a:avLst/>
          </a:prstGeom>
        </p:spPr>
      </p:pic>
      <p:pic>
        <p:nvPicPr>
          <p:cNvPr id="2056" name="Picture 2055" descr="A group of people standing in a room&#10;&#10;Description automatically generated">
            <a:extLst>
              <a:ext uri="{FF2B5EF4-FFF2-40B4-BE49-F238E27FC236}">
                <a16:creationId xmlns:a16="http://schemas.microsoft.com/office/drawing/2014/main" id="{8430F03C-7E24-A08E-6C7E-03DA616D6A00}"/>
              </a:ext>
            </a:extLst>
          </p:cNvPr>
          <p:cNvPicPr>
            <a:picLocks noChangeAspect="1"/>
          </p:cNvPicPr>
          <p:nvPr/>
        </p:nvPicPr>
        <p:blipFill rotWithShape="1">
          <a:blip r:embed="rId21"/>
          <a:srcRect l="18819" r="9565"/>
          <a:stretch/>
        </p:blipFill>
        <p:spPr>
          <a:xfrm>
            <a:off x="5065744" y="1441177"/>
            <a:ext cx="1606936" cy="1009713"/>
          </a:xfrm>
          <a:prstGeom prst="rect">
            <a:avLst/>
          </a:prstGeom>
        </p:spPr>
      </p:pic>
      <p:pic>
        <p:nvPicPr>
          <p:cNvPr id="2054" name="Picture 2053">
            <a:extLst>
              <a:ext uri="{FF2B5EF4-FFF2-40B4-BE49-F238E27FC236}">
                <a16:creationId xmlns:a16="http://schemas.microsoft.com/office/drawing/2014/main" id="{274E60B7-058A-1AED-3FBE-CAB732A15BEC}"/>
              </a:ext>
            </a:extLst>
          </p:cNvPr>
          <p:cNvPicPr>
            <a:picLocks noChangeAspect="1"/>
          </p:cNvPicPr>
          <p:nvPr/>
        </p:nvPicPr>
        <p:blipFill>
          <a:blip r:embed="rId22"/>
          <a:stretch>
            <a:fillRect/>
          </a:stretch>
        </p:blipFill>
        <p:spPr>
          <a:xfrm>
            <a:off x="6018288" y="2177584"/>
            <a:ext cx="703775" cy="437415"/>
          </a:xfrm>
          <a:prstGeom prst="rect">
            <a:avLst/>
          </a:prstGeom>
        </p:spPr>
      </p:pic>
      <p:sp>
        <p:nvSpPr>
          <p:cNvPr id="2060" name="Rectangle: Rounded Corners 2059">
            <a:extLst>
              <a:ext uri="{FF2B5EF4-FFF2-40B4-BE49-F238E27FC236}">
                <a16:creationId xmlns:a16="http://schemas.microsoft.com/office/drawing/2014/main" id="{5670A1E2-2CAE-2576-E206-FD5D2C8502FF}"/>
              </a:ext>
            </a:extLst>
          </p:cNvPr>
          <p:cNvSpPr/>
          <p:nvPr/>
        </p:nvSpPr>
        <p:spPr>
          <a:xfrm>
            <a:off x="159313" y="7208188"/>
            <a:ext cx="6570450" cy="2534569"/>
          </a:xfrm>
          <a:prstGeom prst="roundRect">
            <a:avLst/>
          </a:prstGeom>
          <a:gradFill flip="none" rotWithShape="1">
            <a:gsLst>
              <a:gs pos="0">
                <a:srgbClr val="103551">
                  <a:tint val="66000"/>
                  <a:satMod val="160000"/>
                </a:srgbClr>
              </a:gs>
              <a:gs pos="50000">
                <a:srgbClr val="103551">
                  <a:tint val="44500"/>
                  <a:satMod val="160000"/>
                </a:srgbClr>
              </a:gs>
              <a:gs pos="100000">
                <a:srgbClr val="103551">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a:extLst>
              <a:ext uri="{FF2B5EF4-FFF2-40B4-BE49-F238E27FC236}">
                <a16:creationId xmlns:a16="http://schemas.microsoft.com/office/drawing/2014/main" id="{CD5E2CBB-3C44-0884-4DD2-51B82C7C61BC}"/>
              </a:ext>
            </a:extLst>
          </p:cNvPr>
          <p:cNvPicPr>
            <a:picLocks noChangeAspect="1"/>
          </p:cNvPicPr>
          <p:nvPr/>
        </p:nvPicPr>
        <p:blipFill>
          <a:blip r:embed="rId23"/>
          <a:stretch>
            <a:fillRect/>
          </a:stretch>
        </p:blipFill>
        <p:spPr>
          <a:xfrm>
            <a:off x="491865" y="7390597"/>
            <a:ext cx="1526755" cy="1339450"/>
          </a:xfrm>
          <a:prstGeom prst="rect">
            <a:avLst/>
          </a:prstGeom>
        </p:spPr>
      </p:pic>
      <p:pic>
        <p:nvPicPr>
          <p:cNvPr id="30" name="Picture 29">
            <a:extLst>
              <a:ext uri="{FF2B5EF4-FFF2-40B4-BE49-F238E27FC236}">
                <a16:creationId xmlns:a16="http://schemas.microsoft.com/office/drawing/2014/main" id="{8AB45C4A-6BE1-1F36-0964-D700BDB1978B}"/>
              </a:ext>
            </a:extLst>
          </p:cNvPr>
          <p:cNvPicPr>
            <a:picLocks noChangeAspect="1"/>
          </p:cNvPicPr>
          <p:nvPr/>
        </p:nvPicPr>
        <p:blipFill rotWithShape="1">
          <a:blip r:embed="rId24"/>
          <a:srcRect l="22647" t="14901"/>
          <a:stretch/>
        </p:blipFill>
        <p:spPr>
          <a:xfrm>
            <a:off x="4681101" y="7403053"/>
            <a:ext cx="1548870" cy="1315271"/>
          </a:xfrm>
          <a:prstGeom prst="rect">
            <a:avLst/>
          </a:prstGeom>
        </p:spPr>
      </p:pic>
      <p:pic>
        <p:nvPicPr>
          <p:cNvPr id="57" name="Picture 56">
            <a:extLst>
              <a:ext uri="{FF2B5EF4-FFF2-40B4-BE49-F238E27FC236}">
                <a16:creationId xmlns:a16="http://schemas.microsoft.com/office/drawing/2014/main" id="{EBD20C25-0C12-04DD-C9B3-AD1B2E4BA6A2}"/>
              </a:ext>
            </a:extLst>
          </p:cNvPr>
          <p:cNvPicPr>
            <a:picLocks noChangeAspect="1"/>
          </p:cNvPicPr>
          <p:nvPr/>
        </p:nvPicPr>
        <p:blipFill>
          <a:blip r:embed="rId25"/>
          <a:stretch>
            <a:fillRect/>
          </a:stretch>
        </p:blipFill>
        <p:spPr>
          <a:xfrm>
            <a:off x="5698255" y="8249213"/>
            <a:ext cx="805844" cy="470655"/>
          </a:xfrm>
          <a:prstGeom prst="rect">
            <a:avLst/>
          </a:prstGeom>
        </p:spPr>
      </p:pic>
      <p:pic>
        <p:nvPicPr>
          <p:cNvPr id="34" name="Picture 33" descr="A screenshot of a video&#10;&#10;Description automatically generated">
            <a:extLst>
              <a:ext uri="{FF2B5EF4-FFF2-40B4-BE49-F238E27FC236}">
                <a16:creationId xmlns:a16="http://schemas.microsoft.com/office/drawing/2014/main" id="{2848FB7E-59B6-9B03-5F58-29A9D8EF738A}"/>
              </a:ext>
            </a:extLst>
          </p:cNvPr>
          <p:cNvPicPr>
            <a:picLocks noChangeAspect="1"/>
          </p:cNvPicPr>
          <p:nvPr/>
        </p:nvPicPr>
        <p:blipFill rotWithShape="1">
          <a:blip r:embed="rId26"/>
          <a:srcRect t="41208" r="25938"/>
          <a:stretch/>
        </p:blipFill>
        <p:spPr>
          <a:xfrm>
            <a:off x="2283823" y="7310790"/>
            <a:ext cx="1835786" cy="902371"/>
          </a:xfrm>
          <a:prstGeom prst="rect">
            <a:avLst/>
          </a:prstGeom>
        </p:spPr>
      </p:pic>
      <p:pic>
        <p:nvPicPr>
          <p:cNvPr id="4" name="Picture 3" descr="A person hitting a car with a fist&#10;&#10;Description automatically generated">
            <a:extLst>
              <a:ext uri="{FF2B5EF4-FFF2-40B4-BE49-F238E27FC236}">
                <a16:creationId xmlns:a16="http://schemas.microsoft.com/office/drawing/2014/main" id="{B45F6A5E-935A-6DA3-51EC-116904065A69}"/>
              </a:ext>
            </a:extLst>
          </p:cNvPr>
          <p:cNvPicPr>
            <a:picLocks noChangeAspect="1"/>
          </p:cNvPicPr>
          <p:nvPr/>
        </p:nvPicPr>
        <p:blipFill>
          <a:blip r:embed="rId27"/>
          <a:stretch>
            <a:fillRect/>
          </a:stretch>
        </p:blipFill>
        <p:spPr>
          <a:xfrm>
            <a:off x="2427775" y="8397724"/>
            <a:ext cx="1835786" cy="1251265"/>
          </a:xfrm>
          <a:prstGeom prst="rect">
            <a:avLst/>
          </a:prstGeom>
        </p:spPr>
      </p:pic>
      <p:pic>
        <p:nvPicPr>
          <p:cNvPr id="2058" name="Picture 2057">
            <a:extLst>
              <a:ext uri="{FF2B5EF4-FFF2-40B4-BE49-F238E27FC236}">
                <a16:creationId xmlns:a16="http://schemas.microsoft.com/office/drawing/2014/main" id="{5E29DCDF-AC34-E8D5-9F9E-28C2815D5083}"/>
              </a:ext>
            </a:extLst>
          </p:cNvPr>
          <p:cNvPicPr>
            <a:picLocks noChangeAspect="1"/>
          </p:cNvPicPr>
          <p:nvPr/>
        </p:nvPicPr>
        <p:blipFill>
          <a:blip r:embed="rId28"/>
          <a:stretch>
            <a:fillRect/>
          </a:stretch>
        </p:blipFill>
        <p:spPr>
          <a:xfrm>
            <a:off x="3611417" y="8365506"/>
            <a:ext cx="772146" cy="351955"/>
          </a:xfrm>
          <a:prstGeom prst="rect">
            <a:avLst/>
          </a:prstGeom>
        </p:spPr>
      </p:pic>
      <p:pic>
        <p:nvPicPr>
          <p:cNvPr id="32" name="Picture 31" descr="A screenshot of a person with his arms crossed&#10;&#10;Description automatically generated">
            <a:extLst>
              <a:ext uri="{FF2B5EF4-FFF2-40B4-BE49-F238E27FC236}">
                <a16:creationId xmlns:a16="http://schemas.microsoft.com/office/drawing/2014/main" id="{0F2F0988-50F0-4B9D-CBFA-D3E1F21EF69F}"/>
              </a:ext>
            </a:extLst>
          </p:cNvPr>
          <p:cNvPicPr>
            <a:picLocks noChangeAspect="1"/>
          </p:cNvPicPr>
          <p:nvPr/>
        </p:nvPicPr>
        <p:blipFill>
          <a:blip r:embed="rId29"/>
          <a:stretch>
            <a:fillRect/>
          </a:stretch>
        </p:blipFill>
        <p:spPr>
          <a:xfrm>
            <a:off x="4758640" y="8921537"/>
            <a:ext cx="1611536" cy="780772"/>
          </a:xfrm>
          <a:prstGeom prst="rect">
            <a:avLst/>
          </a:prstGeom>
        </p:spPr>
      </p:pic>
      <p:pic>
        <p:nvPicPr>
          <p:cNvPr id="59" name="Picture 58">
            <a:extLst>
              <a:ext uri="{FF2B5EF4-FFF2-40B4-BE49-F238E27FC236}">
                <a16:creationId xmlns:a16="http://schemas.microsoft.com/office/drawing/2014/main" id="{882405C7-BBD0-D8B1-229D-A5F9782501B4}"/>
              </a:ext>
            </a:extLst>
          </p:cNvPr>
          <p:cNvPicPr>
            <a:picLocks noChangeAspect="1"/>
          </p:cNvPicPr>
          <p:nvPr/>
        </p:nvPicPr>
        <p:blipFill>
          <a:blip r:embed="rId30"/>
          <a:stretch>
            <a:fillRect/>
          </a:stretch>
        </p:blipFill>
        <p:spPr>
          <a:xfrm>
            <a:off x="4803098" y="9260900"/>
            <a:ext cx="373091" cy="388089"/>
          </a:xfrm>
          <a:prstGeom prst="rect">
            <a:avLst/>
          </a:prstGeom>
        </p:spPr>
      </p:pic>
      <p:pic>
        <p:nvPicPr>
          <p:cNvPr id="55" name="Picture 54" descr="A screenshot of a video&#10;&#10;Description automatically generated">
            <a:extLst>
              <a:ext uri="{FF2B5EF4-FFF2-40B4-BE49-F238E27FC236}">
                <a16:creationId xmlns:a16="http://schemas.microsoft.com/office/drawing/2014/main" id="{0842C30E-A903-7D3F-EA29-B438D275E0AC}"/>
              </a:ext>
            </a:extLst>
          </p:cNvPr>
          <p:cNvPicPr>
            <a:picLocks noChangeAspect="1"/>
          </p:cNvPicPr>
          <p:nvPr/>
        </p:nvPicPr>
        <p:blipFill rotWithShape="1">
          <a:blip r:embed="rId26"/>
          <a:srcRect r="73932" b="93121"/>
          <a:stretch/>
        </p:blipFill>
        <p:spPr>
          <a:xfrm>
            <a:off x="3171575" y="8090849"/>
            <a:ext cx="1053054" cy="172055"/>
          </a:xfrm>
          <a:prstGeom prst="rect">
            <a:avLst/>
          </a:prstGeom>
        </p:spPr>
      </p:pic>
      <p:pic>
        <p:nvPicPr>
          <p:cNvPr id="2064" name="Picture 2063">
            <a:extLst>
              <a:ext uri="{FF2B5EF4-FFF2-40B4-BE49-F238E27FC236}">
                <a16:creationId xmlns:a16="http://schemas.microsoft.com/office/drawing/2014/main" id="{F23B65ED-28BD-AE8F-6BC3-502E4C865D5F}"/>
              </a:ext>
            </a:extLst>
          </p:cNvPr>
          <p:cNvPicPr>
            <a:picLocks noChangeAspect="1"/>
          </p:cNvPicPr>
          <p:nvPr/>
        </p:nvPicPr>
        <p:blipFill>
          <a:blip r:embed="rId31"/>
          <a:stretch>
            <a:fillRect/>
          </a:stretch>
        </p:blipFill>
        <p:spPr>
          <a:xfrm>
            <a:off x="309370" y="8847529"/>
            <a:ext cx="1682998" cy="708631"/>
          </a:xfrm>
          <a:prstGeom prst="rect">
            <a:avLst/>
          </a:prstGeom>
        </p:spPr>
      </p:pic>
      <p:pic>
        <p:nvPicPr>
          <p:cNvPr id="2062" name="Picture 2061">
            <a:extLst>
              <a:ext uri="{FF2B5EF4-FFF2-40B4-BE49-F238E27FC236}">
                <a16:creationId xmlns:a16="http://schemas.microsoft.com/office/drawing/2014/main" id="{03FB03F8-3761-75E7-46DB-C11D41C53EEC}"/>
              </a:ext>
            </a:extLst>
          </p:cNvPr>
          <p:cNvPicPr>
            <a:picLocks noChangeAspect="1"/>
          </p:cNvPicPr>
          <p:nvPr/>
        </p:nvPicPr>
        <p:blipFill>
          <a:blip r:embed="rId32"/>
          <a:stretch>
            <a:fillRect/>
          </a:stretch>
        </p:blipFill>
        <p:spPr>
          <a:xfrm>
            <a:off x="1426262" y="9359497"/>
            <a:ext cx="797434" cy="264455"/>
          </a:xfrm>
          <a:prstGeom prst="rect">
            <a:avLst/>
          </a:prstGeom>
        </p:spPr>
      </p:pic>
    </p:spTree>
    <p:extLst>
      <p:ext uri="{BB962C8B-B14F-4D97-AF65-F5344CB8AC3E}">
        <p14:creationId xmlns:p14="http://schemas.microsoft.com/office/powerpoint/2010/main" val="206710751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C5F7F5950980F45A8F3141F798857E4" ma:contentTypeVersion="12" ma:contentTypeDescription="Create a new document." ma:contentTypeScope="" ma:versionID="75c30ca8a072b114f784bbc423fd1fed">
  <xsd:schema xmlns:xsd="http://www.w3.org/2001/XMLSchema" xmlns:xs="http://www.w3.org/2001/XMLSchema" xmlns:p="http://schemas.microsoft.com/office/2006/metadata/properties" xmlns:ns3="67c7d0e2-b600-4547-a818-b7156e5a191c" xmlns:ns4="f9a5b57d-3b29-4fed-84d4-306d670366bb" targetNamespace="http://schemas.microsoft.com/office/2006/metadata/properties" ma:root="true" ma:fieldsID="303d1ed36175c93e5186ef562d9147d6" ns3:_="" ns4:_="">
    <xsd:import namespace="67c7d0e2-b600-4547-a818-b7156e5a191c"/>
    <xsd:import namespace="f9a5b57d-3b29-4fed-84d4-306d670366b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c7d0e2-b600-4547-a818-b7156e5a19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9a5b57d-3b29-4fed-84d4-306d670366b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D66931-FB11-458E-8688-3C28A42A16F5}">
  <ds:schemaRefs>
    <ds:schemaRef ds:uri="http://purl.org/dc/elements/1.1/"/>
    <ds:schemaRef ds:uri="http://schemas.microsoft.com/office/2006/metadata/properties"/>
    <ds:schemaRef ds:uri="67c7d0e2-b600-4547-a818-b7156e5a191c"/>
    <ds:schemaRef ds:uri="http://purl.org/dc/terms/"/>
    <ds:schemaRef ds:uri="f9a5b57d-3b29-4fed-84d4-306d670366bb"/>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3F0C78D0-3115-4BDA-9A34-ABD038995595}">
  <ds:schemaRefs>
    <ds:schemaRef ds:uri="http://schemas.microsoft.com/sharepoint/v3/contenttype/forms"/>
  </ds:schemaRefs>
</ds:datastoreItem>
</file>

<file path=customXml/itemProps3.xml><?xml version="1.0" encoding="utf-8"?>
<ds:datastoreItem xmlns:ds="http://schemas.openxmlformats.org/officeDocument/2006/customXml" ds:itemID="{12463A7B-93BE-49E6-9E82-006E5BDE07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7c7d0e2-b600-4547-a818-b7156e5a191c"/>
    <ds:schemaRef ds:uri="f9a5b57d-3b29-4fed-84d4-306d670366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16073</TotalTime>
  <Words>3043</Words>
  <Application>Microsoft Office PowerPoint</Application>
  <PresentationFormat>A4 Paper (210x297 mm)</PresentationFormat>
  <Paragraphs>176</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King</dc:creator>
  <cp:lastModifiedBy>Sally-Anne Youll</cp:lastModifiedBy>
  <cp:revision>515</cp:revision>
  <cp:lastPrinted>2019-09-26T11:31:48Z</cp:lastPrinted>
  <dcterms:created xsi:type="dcterms:W3CDTF">2016-11-23T21:09:49Z</dcterms:created>
  <dcterms:modified xsi:type="dcterms:W3CDTF">2024-06-10T14:26:37Z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0x0101002C5F7F5950980F45A8F3141F798857E4</vt:lpwstr>
  </property>
  <property fmtid="{D5CDD505-2E9C-101B-9397-08002B2CF9AE}" pid="3" name="MSIP_Label_a17471b1-27ab-4640-9264-e69a67407ca3_Enabled">
    <vt:lpwstr>true</vt:lpwstr>
  </property>
  <property fmtid="{D5CDD505-2E9C-101B-9397-08002B2CF9AE}" pid="4" name="MSIP_Label_a17471b1-27ab-4640-9264-e69a67407ca3_SetDate">
    <vt:lpwstr>2023-12-05T16:28:44Z</vt:lpwstr>
  </property>
  <property fmtid="{D5CDD505-2E9C-101B-9397-08002B2CF9AE}" pid="5" name="MSIP_Label_a17471b1-27ab-4640-9264-e69a67407ca3_Method">
    <vt:lpwstr>Standard</vt:lpwstr>
  </property>
  <property fmtid="{D5CDD505-2E9C-101B-9397-08002B2CF9AE}" pid="6" name="MSIP_Label_a17471b1-27ab-4640-9264-e69a67407ca3_Name">
    <vt:lpwstr>BCC - OFFICIAL</vt:lpwstr>
  </property>
  <property fmtid="{D5CDD505-2E9C-101B-9397-08002B2CF9AE}" pid="7" name="MSIP_Label_a17471b1-27ab-4640-9264-e69a67407ca3_SiteId">
    <vt:lpwstr>699ace67-d2e4-4bcd-b303-d2bbe2b9bbf1</vt:lpwstr>
  </property>
  <property fmtid="{D5CDD505-2E9C-101B-9397-08002B2CF9AE}" pid="8" name="MSIP_Label_a17471b1-27ab-4640-9264-e69a67407ca3_ActionId">
    <vt:lpwstr>3e0cd625-d346-4f42-a0eb-b03f9d26f2f7</vt:lpwstr>
  </property>
  <property fmtid="{D5CDD505-2E9C-101B-9397-08002B2CF9AE}" pid="9" name="MSIP_Label_a17471b1-27ab-4640-9264-e69a67407ca3_ContentBits">
    <vt:lpwstr>2</vt:lpwstr>
  </property>
  <property fmtid="{D5CDD505-2E9C-101B-9397-08002B2CF9AE}" pid="10" name="ClassificationContentMarkingFooterLocations">
    <vt:lpwstr>Office Theme:8</vt:lpwstr>
  </property>
  <property fmtid="{D5CDD505-2E9C-101B-9397-08002B2CF9AE}" pid="11" name="ClassificationContentMarkingFooterText">
    <vt:lpwstr>OFFICIAL</vt:lpwstr>
  </property>
</Properties>
</file>