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5007D"/>
                </a:solidFill>
                <a:latin typeface="OpenSans-Extrabold"/>
                <a:cs typeface="OpenSans-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pc="5"/>
              <a:t>YOUR</a:t>
            </a:r>
            <a:r>
              <a:rPr dirty="0" spc="-50"/>
              <a:t> </a:t>
            </a:r>
            <a:r>
              <a:rPr dirty="0" spc="10"/>
              <a:t>LOGO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OpenSans-Extrabold"/>
                <a:cs typeface="OpenSans-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5007D"/>
                </a:solidFill>
                <a:latin typeface="OpenSans-Extrabold"/>
                <a:cs typeface="OpenSans-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pc="5"/>
              <a:t>YOUR</a:t>
            </a:r>
            <a:r>
              <a:rPr dirty="0" spc="-50"/>
              <a:t> </a:t>
            </a:r>
            <a:r>
              <a:rPr dirty="0" spc="10"/>
              <a:t>LOGO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OpenSans-Extrabold"/>
                <a:cs typeface="OpenSans-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5007D"/>
                </a:solidFill>
                <a:latin typeface="OpenSans-Extrabold"/>
                <a:cs typeface="OpenSans-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pc="5"/>
              <a:t>YOUR</a:t>
            </a:r>
            <a:r>
              <a:rPr dirty="0" spc="-50"/>
              <a:t> </a:t>
            </a:r>
            <a:r>
              <a:rPr dirty="0" spc="10"/>
              <a:t>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BB1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OpenSans-Extrabold"/>
                <a:cs typeface="OpenSans-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5007D"/>
                </a:solidFill>
                <a:latin typeface="OpenSans-Extrabold"/>
                <a:cs typeface="OpenSans-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pc="5"/>
              <a:t>YOUR</a:t>
            </a:r>
            <a:r>
              <a:rPr dirty="0" spc="-50"/>
              <a:t> </a:t>
            </a:r>
            <a:r>
              <a:rPr dirty="0" spc="10"/>
              <a:t>LOGO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5007D"/>
                </a:solidFill>
                <a:latin typeface="OpenSans-Extrabold"/>
                <a:cs typeface="OpenSans-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pc="5"/>
              <a:t>YOUR</a:t>
            </a:r>
            <a:r>
              <a:rPr dirty="0" spc="-50"/>
              <a:t> </a:t>
            </a:r>
            <a:r>
              <a:rPr dirty="0" spc="10"/>
              <a:t>LOGO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69884" y="7047005"/>
            <a:ext cx="0" cy="295275"/>
          </a:xfrm>
          <a:custGeom>
            <a:avLst/>
            <a:gdLst/>
            <a:ahLst/>
            <a:cxnLst/>
            <a:rect l="l" t="t" r="r" b="b"/>
            <a:pathLst>
              <a:path w="0" h="295275">
                <a:moveTo>
                  <a:pt x="0" y="0"/>
                </a:moveTo>
                <a:lnTo>
                  <a:pt x="0" y="295198"/>
                </a:lnTo>
              </a:path>
            </a:pathLst>
          </a:custGeom>
          <a:ln w="3175">
            <a:solidFill>
              <a:srgbClr val="4A4A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02284" y="7084979"/>
            <a:ext cx="1453945" cy="220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0604" y="3009918"/>
            <a:ext cx="6492191" cy="1518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OpenSans-Extrabold"/>
                <a:cs typeface="OpenSans-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300" y="2572725"/>
            <a:ext cx="9998798" cy="309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337247" y="7073444"/>
            <a:ext cx="964565" cy="23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5007D"/>
                </a:solidFill>
                <a:latin typeface="OpenSans-Extrabold"/>
                <a:cs typeface="OpenSans-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pc="5"/>
              <a:t>YOUR</a:t>
            </a:r>
            <a:r>
              <a:rPr dirty="0" spc="-50"/>
              <a:t> </a:t>
            </a:r>
            <a:r>
              <a:rPr dirty="0" spc="10"/>
              <a:t>LOGO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stoploansharks.co.uk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stoploansharks.co.uk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stoploansharks.co.uk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stoploansharks.co.uk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www.stoploansharks.co.uk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stoploansharks.co.uk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stoploansharks.co.uk/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6001" y="12"/>
            <a:ext cx="5345988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300" y="1362618"/>
            <a:ext cx="4239895" cy="25514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3600">
                <a:solidFill>
                  <a:srgbClr val="BB1729"/>
                </a:solidFill>
              </a:rPr>
              <a:t>Empower your  </a:t>
            </a:r>
            <a:r>
              <a:rPr dirty="0" sz="3600" spc="-5">
                <a:solidFill>
                  <a:srgbClr val="BB1729"/>
                </a:solidFill>
              </a:rPr>
              <a:t>employees and  raise</a:t>
            </a:r>
            <a:r>
              <a:rPr dirty="0" sz="3600" spc="-95">
                <a:solidFill>
                  <a:srgbClr val="BB1729"/>
                </a:solidFill>
              </a:rPr>
              <a:t> </a:t>
            </a:r>
            <a:r>
              <a:rPr dirty="0" sz="3600" spc="-5">
                <a:solidFill>
                  <a:srgbClr val="BB1729"/>
                </a:solidFill>
              </a:rPr>
              <a:t>productivity</a:t>
            </a:r>
            <a:endParaRPr sz="3600"/>
          </a:p>
          <a:p>
            <a:pPr marL="12700" marR="459740">
              <a:lnSpc>
                <a:spcPct val="115799"/>
              </a:lnSpc>
              <a:spcBef>
                <a:spcPts val="490"/>
              </a:spcBef>
            </a:pPr>
            <a:r>
              <a:rPr dirty="0" sz="1800" spc="-5">
                <a:solidFill>
                  <a:srgbClr val="123653"/>
                </a:solidFill>
                <a:latin typeface="Open Sans"/>
                <a:cs typeface="Open Sans"/>
              </a:rPr>
              <a:t>The benefits of </a:t>
            </a:r>
            <a:r>
              <a:rPr dirty="0" sz="1800">
                <a:solidFill>
                  <a:srgbClr val="123653"/>
                </a:solidFill>
                <a:latin typeface="Open Sans"/>
                <a:cs typeface="Open Sans"/>
              </a:rPr>
              <a:t>partnering with</a:t>
            </a:r>
            <a:r>
              <a:rPr dirty="0" sz="1800" spc="-40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123653"/>
                </a:solidFill>
                <a:latin typeface="Open Sans"/>
                <a:cs typeface="Open Sans"/>
              </a:rPr>
              <a:t>a  </a:t>
            </a:r>
            <a:r>
              <a:rPr dirty="0" sz="1800" spc="-5">
                <a:solidFill>
                  <a:srgbClr val="123653"/>
                </a:solidFill>
                <a:latin typeface="Open Sans"/>
                <a:cs typeface="Open Sans"/>
              </a:rPr>
              <a:t>credit</a:t>
            </a:r>
            <a:r>
              <a:rPr dirty="0" sz="1800" spc="-10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dirty="0" sz="1800" spc="-5">
                <a:solidFill>
                  <a:srgbClr val="123653"/>
                </a:solidFill>
                <a:latin typeface="Open Sans"/>
                <a:cs typeface="Open Sans"/>
              </a:rPr>
              <a:t>union.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4323131"/>
            <a:ext cx="2311400" cy="171450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400" spc="-5">
                <a:solidFill>
                  <a:srgbClr val="3C3C3B"/>
                </a:solidFill>
                <a:latin typeface="Open Sans"/>
                <a:cs typeface="Open Sans"/>
              </a:rPr>
              <a:t>Presented </a:t>
            </a:r>
            <a:r>
              <a:rPr dirty="0" sz="1400">
                <a:solidFill>
                  <a:srgbClr val="3C3C3B"/>
                </a:solidFill>
                <a:latin typeface="Open Sans"/>
                <a:cs typeface="Open Sans"/>
              </a:rPr>
              <a:t>to:</a:t>
            </a:r>
            <a:endParaRPr sz="14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400" b="1">
                <a:solidFill>
                  <a:srgbClr val="123653"/>
                </a:solidFill>
                <a:latin typeface="Open Sans"/>
                <a:cs typeface="Open Sans"/>
              </a:rPr>
              <a:t>Name, Position,</a:t>
            </a:r>
            <a:r>
              <a:rPr dirty="0" sz="1400" spc="-85" b="1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dirty="0" sz="1400" spc="-5" b="1">
                <a:solidFill>
                  <a:srgbClr val="123653"/>
                </a:solidFill>
                <a:latin typeface="Open Sans"/>
                <a:cs typeface="Open Sans"/>
              </a:rPr>
              <a:t>Company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3C3C3B"/>
                </a:solidFill>
                <a:latin typeface="Open Sans"/>
                <a:cs typeface="Open Sans"/>
              </a:rPr>
              <a:t>By:</a:t>
            </a:r>
            <a:endParaRPr sz="14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400" b="1">
                <a:solidFill>
                  <a:srgbClr val="123653"/>
                </a:solidFill>
                <a:latin typeface="Open Sans"/>
                <a:cs typeface="Open Sans"/>
              </a:rPr>
              <a:t>Name, Position,</a:t>
            </a:r>
            <a:r>
              <a:rPr dirty="0" sz="1400" spc="-85" b="1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dirty="0" sz="1400" spc="-5" b="1">
                <a:solidFill>
                  <a:srgbClr val="123653"/>
                </a:solidFill>
                <a:latin typeface="Open Sans"/>
                <a:cs typeface="Open Sans"/>
              </a:rPr>
              <a:t>Company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123653"/>
                </a:solidFill>
                <a:latin typeface="Open Sans"/>
                <a:cs typeface="Open Sans"/>
              </a:rPr>
              <a:t>Date</a:t>
            </a:r>
            <a:endParaRPr sz="14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1502" y="423506"/>
            <a:ext cx="3500501" cy="639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1499" y="423505"/>
            <a:ext cx="3500754" cy="6398895"/>
          </a:xfrm>
          <a:custGeom>
            <a:avLst/>
            <a:gdLst/>
            <a:ahLst/>
            <a:cxnLst/>
            <a:rect l="l" t="t" r="r" b="b"/>
            <a:pathLst>
              <a:path w="3500754" h="63988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46406"/>
                </a:lnTo>
                <a:lnTo>
                  <a:pt x="7769" y="6294574"/>
                </a:lnTo>
                <a:lnTo>
                  <a:pt x="29405" y="6336409"/>
                </a:lnTo>
                <a:lnTo>
                  <a:pt x="62396" y="6369400"/>
                </a:lnTo>
                <a:lnTo>
                  <a:pt x="104231" y="6391036"/>
                </a:lnTo>
                <a:lnTo>
                  <a:pt x="152400" y="6398806"/>
                </a:lnTo>
                <a:lnTo>
                  <a:pt x="3500503" y="6398806"/>
                </a:lnTo>
              </a:path>
            </a:pathLst>
          </a:custGeom>
          <a:ln w="127000">
            <a:solidFill>
              <a:srgbClr val="1236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43899" y="360005"/>
            <a:ext cx="3348354" cy="127000"/>
          </a:xfrm>
          <a:custGeom>
            <a:avLst/>
            <a:gdLst/>
            <a:ahLst/>
            <a:cxnLst/>
            <a:rect l="l" t="t" r="r" b="b"/>
            <a:pathLst>
              <a:path w="3348354" h="127000">
                <a:moveTo>
                  <a:pt x="0" y="127000"/>
                </a:moveTo>
                <a:lnTo>
                  <a:pt x="3348103" y="127000"/>
                </a:lnTo>
                <a:lnTo>
                  <a:pt x="3348103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1236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300" y="497758"/>
            <a:ext cx="6008370" cy="2028825"/>
          </a:xfrm>
          <a:prstGeom prst="rect"/>
        </p:spPr>
        <p:txBody>
          <a:bodyPr wrap="square" lIns="0" tIns="114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3600" spc="-5">
                <a:solidFill>
                  <a:srgbClr val="BB1729"/>
                </a:solidFill>
              </a:rPr>
              <a:t>We are </a:t>
            </a:r>
            <a:r>
              <a:rPr dirty="0" sz="3600">
                <a:solidFill>
                  <a:srgbClr val="BB1729"/>
                </a:solidFill>
              </a:rPr>
              <a:t>a </a:t>
            </a:r>
            <a:r>
              <a:rPr dirty="0" sz="3600" spc="-5">
                <a:solidFill>
                  <a:srgbClr val="BB1729"/>
                </a:solidFill>
              </a:rPr>
              <a:t>credit</a:t>
            </a:r>
            <a:r>
              <a:rPr dirty="0" sz="3600" spc="-20">
                <a:solidFill>
                  <a:srgbClr val="BB1729"/>
                </a:solidFill>
              </a:rPr>
              <a:t> </a:t>
            </a:r>
            <a:r>
              <a:rPr dirty="0" sz="3600">
                <a:solidFill>
                  <a:srgbClr val="BB1729"/>
                </a:solidFill>
              </a:rPr>
              <a:t>union</a:t>
            </a:r>
            <a:endParaRPr sz="3600"/>
          </a:p>
          <a:p>
            <a:pPr marL="12700" marR="5080">
              <a:lnSpc>
                <a:spcPct val="108300"/>
              </a:lnSpc>
              <a:spcBef>
                <a:spcPts val="245"/>
              </a:spcBef>
            </a:pP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As a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credit union,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we aim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to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put members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in  control of their own finances,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promoting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sound 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money management and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helping them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access  money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 responsibly.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5068" y="7048679"/>
            <a:ext cx="3442970" cy="2908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15"/>
              </a:spcBef>
            </a:pP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presentation has been produced in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association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with the Stop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Sharks initiative, for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more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information visit</a:t>
            </a:r>
            <a:r>
              <a:rPr dirty="0" sz="800" spc="-10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800" b="1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www.stoploansharks.co.uk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pc="5"/>
              <a:t>YOUR</a:t>
            </a:r>
            <a:r>
              <a:rPr dirty="0" spc="-50"/>
              <a:t> </a:t>
            </a:r>
            <a:r>
              <a:rPr dirty="0" spc="10"/>
              <a:t>LOGO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7300" y="2830926"/>
            <a:ext cx="5715000" cy="141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8755" indent="-186690">
              <a:lnSpc>
                <a:spcPct val="100000"/>
              </a:lnSpc>
              <a:spcBef>
                <a:spcPts val="100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[A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SENTENCE ON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YOUR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CREDIT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UNION’S</a:t>
            </a:r>
            <a:r>
              <a:rPr dirty="0" sz="1800" spc="-5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HISTORY]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5080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Our payroll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saving,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loan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and [SERVICE] services can  make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a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significant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improvement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to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your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employees’  mental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health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and</a:t>
            </a:r>
            <a:r>
              <a:rPr dirty="0" sz="1800" spc="-15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productivity.</a:t>
            </a:r>
            <a:endParaRPr sz="18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1502" y="423506"/>
            <a:ext cx="3500501" cy="638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1500" y="423505"/>
            <a:ext cx="3500754" cy="6398895"/>
          </a:xfrm>
          <a:custGeom>
            <a:avLst/>
            <a:gdLst/>
            <a:ahLst/>
            <a:cxnLst/>
            <a:rect l="l" t="t" r="r" b="b"/>
            <a:pathLst>
              <a:path w="3500754" h="63988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46406"/>
                </a:lnTo>
                <a:lnTo>
                  <a:pt x="7769" y="6294574"/>
                </a:lnTo>
                <a:lnTo>
                  <a:pt x="29405" y="6336409"/>
                </a:lnTo>
                <a:lnTo>
                  <a:pt x="62396" y="6369400"/>
                </a:lnTo>
                <a:lnTo>
                  <a:pt x="104231" y="6391036"/>
                </a:lnTo>
                <a:lnTo>
                  <a:pt x="152400" y="6398806"/>
                </a:lnTo>
                <a:lnTo>
                  <a:pt x="3500502" y="6398806"/>
                </a:lnTo>
              </a:path>
            </a:pathLst>
          </a:custGeom>
          <a:ln w="127000">
            <a:solidFill>
              <a:srgbClr val="1236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43900" y="360005"/>
            <a:ext cx="3348354" cy="127000"/>
          </a:xfrm>
          <a:custGeom>
            <a:avLst/>
            <a:gdLst/>
            <a:ahLst/>
            <a:cxnLst/>
            <a:rect l="l" t="t" r="r" b="b"/>
            <a:pathLst>
              <a:path w="3348354" h="127000">
                <a:moveTo>
                  <a:pt x="0" y="127000"/>
                </a:moveTo>
                <a:lnTo>
                  <a:pt x="3348102" y="127000"/>
                </a:lnTo>
                <a:lnTo>
                  <a:pt x="3348102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1236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300" y="599926"/>
            <a:ext cx="6177280" cy="1641475"/>
          </a:xfrm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340"/>
              </a:spcBef>
            </a:pPr>
            <a:r>
              <a:rPr dirty="0" sz="3600">
                <a:solidFill>
                  <a:srgbClr val="BB1729"/>
                </a:solidFill>
              </a:rPr>
              <a:t>The </a:t>
            </a:r>
            <a:r>
              <a:rPr dirty="0" sz="3600" spc="-5">
                <a:solidFill>
                  <a:srgbClr val="BB1729"/>
                </a:solidFill>
              </a:rPr>
              <a:t>financial wellbeing of  </a:t>
            </a:r>
            <a:r>
              <a:rPr dirty="0" sz="3600">
                <a:solidFill>
                  <a:srgbClr val="BB1729"/>
                </a:solidFill>
              </a:rPr>
              <a:t>your </a:t>
            </a:r>
            <a:r>
              <a:rPr dirty="0" sz="3600" spc="-5">
                <a:solidFill>
                  <a:srgbClr val="BB1729"/>
                </a:solidFill>
              </a:rPr>
              <a:t>employees is </a:t>
            </a:r>
            <a:r>
              <a:rPr dirty="0" sz="3600">
                <a:solidFill>
                  <a:srgbClr val="BB1729"/>
                </a:solidFill>
              </a:rPr>
              <a:t>vital –  </a:t>
            </a:r>
            <a:r>
              <a:rPr dirty="0" sz="3600" spc="-5">
                <a:solidFill>
                  <a:srgbClr val="BB1729"/>
                </a:solidFill>
              </a:rPr>
              <a:t>for </a:t>
            </a:r>
            <a:r>
              <a:rPr dirty="0" sz="3600">
                <a:solidFill>
                  <a:srgbClr val="BB1729"/>
                </a:solidFill>
              </a:rPr>
              <a:t>them </a:t>
            </a:r>
            <a:r>
              <a:rPr dirty="0" sz="3600" spc="-5">
                <a:solidFill>
                  <a:srgbClr val="BB1729"/>
                </a:solidFill>
              </a:rPr>
              <a:t>and even for</a:t>
            </a:r>
            <a:r>
              <a:rPr dirty="0" sz="3600" spc="-70">
                <a:solidFill>
                  <a:srgbClr val="BB1729"/>
                </a:solidFill>
              </a:rPr>
              <a:t> </a:t>
            </a:r>
            <a:r>
              <a:rPr dirty="0" sz="3600">
                <a:solidFill>
                  <a:srgbClr val="BB1729"/>
                </a:solidFill>
              </a:rPr>
              <a:t>you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945068" y="7048679"/>
            <a:ext cx="3442970" cy="2908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15"/>
              </a:spcBef>
            </a:pP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presentation has been produced in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association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with the Stop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Sharks initiative, for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more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information visit</a:t>
            </a:r>
            <a:r>
              <a:rPr dirty="0" sz="800" spc="-10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800" b="1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www.stoploansharks.co.uk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pc="5"/>
              <a:t>YOUR</a:t>
            </a:r>
            <a:r>
              <a:rPr dirty="0" spc="-50"/>
              <a:t> </a:t>
            </a:r>
            <a:r>
              <a:rPr dirty="0" spc="10"/>
              <a:t>LOGO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7300" y="2246726"/>
            <a:ext cx="6485255" cy="390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9120">
              <a:lnSpc>
                <a:spcPct val="1083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123653"/>
                </a:solidFill>
                <a:latin typeface="Open Sans"/>
                <a:cs typeface="Open Sans"/>
              </a:rPr>
              <a:t>The impact of </a:t>
            </a:r>
            <a:r>
              <a:rPr dirty="0" sz="2000" b="1">
                <a:solidFill>
                  <a:srgbClr val="123653"/>
                </a:solidFill>
                <a:latin typeface="Open Sans"/>
                <a:cs typeface="Open Sans"/>
              </a:rPr>
              <a:t>debt </a:t>
            </a:r>
            <a:r>
              <a:rPr dirty="0" sz="2000" spc="-5" b="1">
                <a:solidFill>
                  <a:srgbClr val="123653"/>
                </a:solidFill>
                <a:latin typeface="Open Sans"/>
                <a:cs typeface="Open Sans"/>
              </a:rPr>
              <a:t>upon </a:t>
            </a:r>
            <a:r>
              <a:rPr dirty="0" sz="2000" b="1">
                <a:solidFill>
                  <a:srgbClr val="123653"/>
                </a:solidFill>
                <a:latin typeface="Open Sans"/>
                <a:cs typeface="Open Sans"/>
              </a:rPr>
              <a:t>an </a:t>
            </a:r>
            <a:r>
              <a:rPr dirty="0" sz="2000" spc="-5" b="1">
                <a:solidFill>
                  <a:srgbClr val="123653"/>
                </a:solidFill>
                <a:latin typeface="Open Sans"/>
                <a:cs typeface="Open Sans"/>
              </a:rPr>
              <a:t>individual’s health  is now </a:t>
            </a:r>
            <a:r>
              <a:rPr dirty="0" sz="2000" b="1">
                <a:solidFill>
                  <a:srgbClr val="123653"/>
                </a:solidFill>
                <a:latin typeface="Open Sans"/>
                <a:cs typeface="Open Sans"/>
              </a:rPr>
              <a:t>well-researched and widely</a:t>
            </a:r>
            <a:r>
              <a:rPr dirty="0" sz="2000" spc="-50" b="1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dirty="0" sz="2000" b="1">
                <a:solidFill>
                  <a:srgbClr val="123653"/>
                </a:solidFill>
                <a:latin typeface="Open Sans"/>
                <a:cs typeface="Open Sans"/>
              </a:rPr>
              <a:t>accepted.</a:t>
            </a:r>
            <a:endParaRPr sz="2000">
              <a:latin typeface="Open Sans"/>
              <a:cs typeface="Open Sans"/>
            </a:endParaRPr>
          </a:p>
          <a:p>
            <a:pPr marL="12700" marR="466725">
              <a:lnSpc>
                <a:spcPct val="108300"/>
              </a:lnSpc>
            </a:pPr>
            <a:r>
              <a:rPr dirty="0" sz="2000" spc="-5" b="1">
                <a:solidFill>
                  <a:srgbClr val="123653"/>
                </a:solidFill>
                <a:latin typeface="Open Sans"/>
                <a:cs typeface="Open Sans"/>
              </a:rPr>
              <a:t>Research </a:t>
            </a:r>
            <a:r>
              <a:rPr dirty="0" sz="2000" b="1">
                <a:solidFill>
                  <a:srgbClr val="123653"/>
                </a:solidFill>
                <a:latin typeface="Open Sans"/>
                <a:cs typeface="Open Sans"/>
              </a:rPr>
              <a:t>also </a:t>
            </a:r>
            <a:r>
              <a:rPr dirty="0" sz="2000" spc="-5" b="1">
                <a:solidFill>
                  <a:srgbClr val="123653"/>
                </a:solidFill>
                <a:latin typeface="Open Sans"/>
                <a:cs typeface="Open Sans"/>
              </a:rPr>
              <a:t>shows this can </a:t>
            </a:r>
            <a:r>
              <a:rPr dirty="0" sz="2000" b="1">
                <a:solidFill>
                  <a:srgbClr val="123653"/>
                </a:solidFill>
                <a:latin typeface="Open Sans"/>
                <a:cs typeface="Open Sans"/>
              </a:rPr>
              <a:t>directly </a:t>
            </a:r>
            <a:r>
              <a:rPr dirty="0" sz="2000" spc="-5" b="1">
                <a:solidFill>
                  <a:srgbClr val="123653"/>
                </a:solidFill>
                <a:latin typeface="Open Sans"/>
                <a:cs typeface="Open Sans"/>
              </a:rPr>
              <a:t>affect the  </a:t>
            </a:r>
            <a:r>
              <a:rPr dirty="0" sz="2000" b="1">
                <a:solidFill>
                  <a:srgbClr val="123653"/>
                </a:solidFill>
                <a:latin typeface="Open Sans"/>
                <a:cs typeface="Open Sans"/>
              </a:rPr>
              <a:t>ability </a:t>
            </a:r>
            <a:r>
              <a:rPr dirty="0" sz="2000" spc="-5" b="1">
                <a:solidFill>
                  <a:srgbClr val="123653"/>
                </a:solidFill>
                <a:latin typeface="Open Sans"/>
                <a:cs typeface="Open Sans"/>
              </a:rPr>
              <a:t>to focus </a:t>
            </a:r>
            <a:r>
              <a:rPr dirty="0" sz="2000" b="1">
                <a:solidFill>
                  <a:srgbClr val="123653"/>
                </a:solidFill>
                <a:latin typeface="Open Sans"/>
                <a:cs typeface="Open Sans"/>
              </a:rPr>
              <a:t>and work</a:t>
            </a:r>
            <a:r>
              <a:rPr dirty="0" sz="2000" spc="-15" b="1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dirty="0" sz="2000" b="1">
                <a:solidFill>
                  <a:srgbClr val="123653"/>
                </a:solidFill>
                <a:latin typeface="Open Sans"/>
                <a:cs typeface="Open Sans"/>
              </a:rPr>
              <a:t>effectively.</a:t>
            </a:r>
            <a:endParaRPr sz="2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Open Sans"/>
              <a:cs typeface="Open Sans"/>
            </a:endParaRPr>
          </a:p>
          <a:p>
            <a:pPr marL="198755" indent="-186690">
              <a:lnSpc>
                <a:spcPct val="100000"/>
              </a:lnSpc>
              <a:spcBef>
                <a:spcPts val="5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Financial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worries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affect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both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mental and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physical</a:t>
            </a:r>
            <a:r>
              <a:rPr dirty="0" sz="1800" spc="-4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health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indent="-186690">
              <a:lnSpc>
                <a:spcPct val="1000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Ability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to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work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can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be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significantly reduced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409575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Stress of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money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worries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may even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lead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to absenteeism  and</a:t>
            </a:r>
            <a:r>
              <a:rPr dirty="0" sz="1800" spc="-1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presenteeism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indent="-186690">
              <a:lnSpc>
                <a:spcPct val="1000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Those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with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money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issues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are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unlikely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to make them</a:t>
            </a:r>
            <a:r>
              <a:rPr dirty="0" sz="1800" spc="-65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known</a:t>
            </a:r>
            <a:endParaRPr sz="18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1502" y="423506"/>
            <a:ext cx="3500501" cy="6382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1500" y="423505"/>
            <a:ext cx="3500754" cy="6398895"/>
          </a:xfrm>
          <a:custGeom>
            <a:avLst/>
            <a:gdLst/>
            <a:ahLst/>
            <a:cxnLst/>
            <a:rect l="l" t="t" r="r" b="b"/>
            <a:pathLst>
              <a:path w="3500754" h="63988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46406"/>
                </a:lnTo>
                <a:lnTo>
                  <a:pt x="7769" y="6294574"/>
                </a:lnTo>
                <a:lnTo>
                  <a:pt x="29405" y="6336409"/>
                </a:lnTo>
                <a:lnTo>
                  <a:pt x="62396" y="6369400"/>
                </a:lnTo>
                <a:lnTo>
                  <a:pt x="104231" y="6391036"/>
                </a:lnTo>
                <a:lnTo>
                  <a:pt x="152400" y="6398806"/>
                </a:lnTo>
                <a:lnTo>
                  <a:pt x="3500502" y="6398806"/>
                </a:lnTo>
              </a:path>
            </a:pathLst>
          </a:custGeom>
          <a:ln w="127000">
            <a:solidFill>
              <a:srgbClr val="1236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43900" y="360005"/>
            <a:ext cx="3348354" cy="127000"/>
          </a:xfrm>
          <a:custGeom>
            <a:avLst/>
            <a:gdLst/>
            <a:ahLst/>
            <a:cxnLst/>
            <a:rect l="l" t="t" r="r" b="b"/>
            <a:pathLst>
              <a:path w="3348354" h="127000">
                <a:moveTo>
                  <a:pt x="0" y="127000"/>
                </a:moveTo>
                <a:lnTo>
                  <a:pt x="3348102" y="127000"/>
                </a:lnTo>
                <a:lnTo>
                  <a:pt x="3348102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1236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300" y="599926"/>
            <a:ext cx="5951220" cy="2129790"/>
          </a:xfrm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12700" marR="1577975">
              <a:lnSpc>
                <a:spcPts val="4200"/>
              </a:lnSpc>
              <a:spcBef>
                <a:spcPts val="340"/>
              </a:spcBef>
            </a:pPr>
            <a:r>
              <a:rPr dirty="0" sz="3600" spc="-5">
                <a:solidFill>
                  <a:srgbClr val="BB1729"/>
                </a:solidFill>
              </a:rPr>
              <a:t>Loan sharks in</a:t>
            </a:r>
            <a:r>
              <a:rPr dirty="0" sz="3600" spc="-85">
                <a:solidFill>
                  <a:srgbClr val="BB1729"/>
                </a:solidFill>
              </a:rPr>
              <a:t> </a:t>
            </a:r>
            <a:r>
              <a:rPr dirty="0" sz="3600">
                <a:solidFill>
                  <a:srgbClr val="BB1729"/>
                </a:solidFill>
              </a:rPr>
              <a:t>the  </a:t>
            </a:r>
            <a:r>
              <a:rPr dirty="0" sz="3600" spc="-5">
                <a:solidFill>
                  <a:srgbClr val="BB1729"/>
                </a:solidFill>
              </a:rPr>
              <a:t>workplace</a:t>
            </a:r>
            <a:endParaRPr sz="3600"/>
          </a:p>
          <a:p>
            <a:pPr marL="12700" marR="5080">
              <a:lnSpc>
                <a:spcPct val="108300"/>
              </a:lnSpc>
              <a:spcBef>
                <a:spcPts val="125"/>
              </a:spcBef>
            </a:pP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If there is lending of significant sums of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money  within your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staff,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you will most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likely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be 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unaware of</a:t>
            </a:r>
            <a:r>
              <a:rPr dirty="0" sz="2000" spc="-10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it.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5068" y="7048679"/>
            <a:ext cx="3442970" cy="2908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15"/>
              </a:spcBef>
            </a:pP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presentation has been produced in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association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with the Stop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Sharks initiative, for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more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information visit</a:t>
            </a:r>
            <a:r>
              <a:rPr dirty="0" sz="800" spc="-10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800" b="1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www.stoploansharks.co.uk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pc="5"/>
              <a:t>YOUR</a:t>
            </a:r>
            <a:r>
              <a:rPr dirty="0" spc="-50"/>
              <a:t> </a:t>
            </a:r>
            <a:r>
              <a:rPr dirty="0" spc="10"/>
              <a:t>LOGO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7300" y="3034126"/>
            <a:ext cx="6130290" cy="1976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8755" indent="-186690">
              <a:lnSpc>
                <a:spcPct val="100000"/>
              </a:lnSpc>
              <a:spcBef>
                <a:spcPts val="100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would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typically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be a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sackable</a:t>
            </a:r>
            <a:r>
              <a:rPr dirty="0" sz="1800" spc="-2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offence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5080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kind of lending is not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simply money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passed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around 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between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friends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541020" indent="-186690">
              <a:lnSpc>
                <a:spcPct val="101800"/>
              </a:lnSpc>
              <a:spcBef>
                <a:spcPts val="5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Staff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that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lend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colleagues money could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be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exerting 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power over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those they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have lent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money</a:t>
            </a:r>
            <a:r>
              <a:rPr dirty="0" sz="1800" spc="-25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to</a:t>
            </a:r>
            <a:endParaRPr sz="18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497758"/>
            <a:ext cx="6269990" cy="1368425"/>
          </a:xfrm>
          <a:prstGeom prst="rect"/>
        </p:spPr>
        <p:txBody>
          <a:bodyPr wrap="square" lIns="0" tIns="114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3600" spc="-5">
                <a:solidFill>
                  <a:srgbClr val="BB1729"/>
                </a:solidFill>
              </a:rPr>
              <a:t>How can </a:t>
            </a:r>
            <a:r>
              <a:rPr dirty="0" sz="3600">
                <a:solidFill>
                  <a:srgbClr val="BB1729"/>
                </a:solidFill>
              </a:rPr>
              <a:t>you </a:t>
            </a:r>
            <a:r>
              <a:rPr dirty="0" sz="3600" spc="-5">
                <a:solidFill>
                  <a:srgbClr val="BB1729"/>
                </a:solidFill>
              </a:rPr>
              <a:t>address</a:t>
            </a:r>
            <a:r>
              <a:rPr dirty="0" sz="3600" spc="-75">
                <a:solidFill>
                  <a:srgbClr val="BB1729"/>
                </a:solidFill>
              </a:rPr>
              <a:t> </a:t>
            </a:r>
            <a:r>
              <a:rPr dirty="0" sz="3600">
                <a:solidFill>
                  <a:srgbClr val="BB1729"/>
                </a:solidFill>
              </a:rPr>
              <a:t>this?</a:t>
            </a:r>
            <a:endParaRPr sz="3600"/>
          </a:p>
          <a:p>
            <a:pPr marL="12700" marR="101600">
              <a:lnSpc>
                <a:spcPct val="108300"/>
              </a:lnSpc>
              <a:spcBef>
                <a:spcPts val="245"/>
              </a:spcBef>
            </a:pP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Understanding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that financial stability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may be an 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issue for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your workforce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is the first</a:t>
            </a:r>
            <a:r>
              <a:rPr dirty="0" sz="2000" spc="-15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step.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2242525"/>
            <a:ext cx="5673090" cy="22555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98755" marR="5080" indent="-186690">
              <a:lnSpc>
                <a:spcPct val="101800"/>
              </a:lnSpc>
              <a:spcBef>
                <a:spcPts val="60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Make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staff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feel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comfortable about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discreetly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raising  the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issue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417195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Formal support requires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a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responsible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provider  of financial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 services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1076960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A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credit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union is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an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ideal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and</a:t>
            </a:r>
            <a:r>
              <a:rPr dirty="0" sz="1800" spc="-85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trustworthy  financial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organisation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1502" y="423506"/>
            <a:ext cx="3500501" cy="639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91500" y="423505"/>
            <a:ext cx="3500754" cy="6398895"/>
          </a:xfrm>
          <a:custGeom>
            <a:avLst/>
            <a:gdLst/>
            <a:ahLst/>
            <a:cxnLst/>
            <a:rect l="l" t="t" r="r" b="b"/>
            <a:pathLst>
              <a:path w="3500754" h="63988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46406"/>
                </a:lnTo>
                <a:lnTo>
                  <a:pt x="7769" y="6294574"/>
                </a:lnTo>
                <a:lnTo>
                  <a:pt x="29405" y="6336409"/>
                </a:lnTo>
                <a:lnTo>
                  <a:pt x="62396" y="6369400"/>
                </a:lnTo>
                <a:lnTo>
                  <a:pt x="104231" y="6391036"/>
                </a:lnTo>
                <a:lnTo>
                  <a:pt x="152400" y="6398806"/>
                </a:lnTo>
                <a:lnTo>
                  <a:pt x="3500502" y="6398806"/>
                </a:lnTo>
              </a:path>
            </a:pathLst>
          </a:custGeom>
          <a:ln w="127000">
            <a:solidFill>
              <a:srgbClr val="1236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43900" y="360005"/>
            <a:ext cx="3348354" cy="127000"/>
          </a:xfrm>
          <a:custGeom>
            <a:avLst/>
            <a:gdLst/>
            <a:ahLst/>
            <a:cxnLst/>
            <a:rect l="l" t="t" r="r" b="b"/>
            <a:pathLst>
              <a:path w="3348354" h="127000">
                <a:moveTo>
                  <a:pt x="0" y="127000"/>
                </a:moveTo>
                <a:lnTo>
                  <a:pt x="3348102" y="127000"/>
                </a:lnTo>
                <a:lnTo>
                  <a:pt x="3348102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1236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45068" y="7048679"/>
            <a:ext cx="3442970" cy="2908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15"/>
              </a:spcBef>
            </a:pP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presentation has been produced in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association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with the Stop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Sharks initiative, for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more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information visit</a:t>
            </a:r>
            <a:r>
              <a:rPr dirty="0" sz="800" spc="-10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800" b="1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www.stoploansharks.co.uk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pc="5"/>
              <a:t>YOUR</a:t>
            </a:r>
            <a:r>
              <a:rPr dirty="0" spc="-50"/>
              <a:t> </a:t>
            </a:r>
            <a:r>
              <a:rPr dirty="0" spc="10"/>
              <a:t>LOGO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599926"/>
            <a:ext cx="5957570" cy="1469390"/>
          </a:xfrm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12700" marR="398145">
              <a:lnSpc>
                <a:spcPts val="4200"/>
              </a:lnSpc>
              <a:spcBef>
                <a:spcPts val="340"/>
              </a:spcBef>
            </a:pPr>
            <a:r>
              <a:rPr dirty="0" sz="3600" spc="-5">
                <a:solidFill>
                  <a:srgbClr val="BB1729"/>
                </a:solidFill>
              </a:rPr>
              <a:t>How can we, as </a:t>
            </a:r>
            <a:r>
              <a:rPr dirty="0" sz="3600">
                <a:solidFill>
                  <a:srgbClr val="BB1729"/>
                </a:solidFill>
              </a:rPr>
              <a:t>a </a:t>
            </a:r>
            <a:r>
              <a:rPr dirty="0" sz="3600" spc="-5">
                <a:solidFill>
                  <a:srgbClr val="BB1729"/>
                </a:solidFill>
              </a:rPr>
              <a:t>credit  </a:t>
            </a:r>
            <a:r>
              <a:rPr dirty="0" sz="3600">
                <a:solidFill>
                  <a:srgbClr val="BB1729"/>
                </a:solidFill>
              </a:rPr>
              <a:t>union, help</a:t>
            </a:r>
            <a:r>
              <a:rPr dirty="0" sz="3600" spc="-15">
                <a:solidFill>
                  <a:srgbClr val="BB1729"/>
                </a:solidFill>
              </a:rPr>
              <a:t> </a:t>
            </a:r>
            <a:r>
              <a:rPr dirty="0" sz="3600">
                <a:solidFill>
                  <a:srgbClr val="BB1729"/>
                </a:solidFill>
              </a:rPr>
              <a:t>you?</a:t>
            </a:r>
            <a:endParaRPr sz="3600"/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There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are many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benefits to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partnering with</a:t>
            </a:r>
            <a:r>
              <a:rPr dirty="0" sz="2000" spc="-35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us.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2445725"/>
            <a:ext cx="6416675" cy="2814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8755" indent="-186690">
              <a:lnSpc>
                <a:spcPct val="100000"/>
              </a:lnSpc>
              <a:spcBef>
                <a:spcPts val="100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You can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offer our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services to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your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staff as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a free</a:t>
            </a:r>
            <a:r>
              <a:rPr dirty="0" sz="1800" spc="-25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benefit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indent="-186690">
              <a:lnSpc>
                <a:spcPct val="1000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We handle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most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of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the</a:t>
            </a:r>
            <a:r>
              <a:rPr dirty="0" sz="1800" spc="-1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admin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475615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Staff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can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join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the credit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union directly, putting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them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in 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control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indent="-186690">
              <a:lnSpc>
                <a:spcPct val="100000"/>
              </a:lnSpc>
              <a:spcBef>
                <a:spcPts val="5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Our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savings scheme encourages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better financial</a:t>
            </a:r>
            <a:r>
              <a:rPr dirty="0" sz="1800" spc="-5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planning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indent="-186690">
              <a:lnSpc>
                <a:spcPct val="1000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Payroll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loans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allow members to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borrow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safely at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a fair</a:t>
            </a:r>
            <a:r>
              <a:rPr dirty="0" sz="1800" spc="-6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APR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1502" y="423506"/>
            <a:ext cx="3500501" cy="639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91500" y="423505"/>
            <a:ext cx="3500754" cy="6398895"/>
          </a:xfrm>
          <a:custGeom>
            <a:avLst/>
            <a:gdLst/>
            <a:ahLst/>
            <a:cxnLst/>
            <a:rect l="l" t="t" r="r" b="b"/>
            <a:pathLst>
              <a:path w="3500754" h="63988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46406"/>
                </a:lnTo>
                <a:lnTo>
                  <a:pt x="7769" y="6294574"/>
                </a:lnTo>
                <a:lnTo>
                  <a:pt x="29405" y="6336409"/>
                </a:lnTo>
                <a:lnTo>
                  <a:pt x="62396" y="6369400"/>
                </a:lnTo>
                <a:lnTo>
                  <a:pt x="104231" y="6391036"/>
                </a:lnTo>
                <a:lnTo>
                  <a:pt x="152400" y="6398806"/>
                </a:lnTo>
                <a:lnTo>
                  <a:pt x="3500502" y="6398806"/>
                </a:lnTo>
              </a:path>
            </a:pathLst>
          </a:custGeom>
          <a:ln w="127000">
            <a:solidFill>
              <a:srgbClr val="1236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43900" y="360005"/>
            <a:ext cx="3348354" cy="127000"/>
          </a:xfrm>
          <a:custGeom>
            <a:avLst/>
            <a:gdLst/>
            <a:ahLst/>
            <a:cxnLst/>
            <a:rect l="l" t="t" r="r" b="b"/>
            <a:pathLst>
              <a:path w="3348354" h="127000">
                <a:moveTo>
                  <a:pt x="0" y="127000"/>
                </a:moveTo>
                <a:lnTo>
                  <a:pt x="3348102" y="127000"/>
                </a:lnTo>
                <a:lnTo>
                  <a:pt x="3348102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1236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45068" y="7048679"/>
            <a:ext cx="3442970" cy="2908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15"/>
              </a:spcBef>
            </a:pP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presentation has been produced in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association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with the Stop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Sharks initiative, for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more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information visit</a:t>
            </a:r>
            <a:r>
              <a:rPr dirty="0" sz="800" spc="-10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800" b="1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www.stoploansharks.co.uk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pc="5"/>
              <a:t>YOUR</a:t>
            </a:r>
            <a:r>
              <a:rPr dirty="0" spc="-50"/>
              <a:t> </a:t>
            </a:r>
            <a:r>
              <a:rPr dirty="0" spc="10"/>
              <a:t>LOGO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497758"/>
            <a:ext cx="5636260" cy="1038225"/>
          </a:xfrm>
          <a:prstGeom prst="rect"/>
        </p:spPr>
        <p:txBody>
          <a:bodyPr wrap="square" lIns="0" tIns="114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3600" spc="-5">
                <a:solidFill>
                  <a:srgbClr val="BB1729"/>
                </a:solidFill>
              </a:rPr>
              <a:t>What does it cost</a:t>
            </a:r>
            <a:r>
              <a:rPr dirty="0" sz="3600" spc="-35">
                <a:solidFill>
                  <a:srgbClr val="BB1729"/>
                </a:solidFill>
              </a:rPr>
              <a:t> </a:t>
            </a:r>
            <a:r>
              <a:rPr dirty="0" sz="3600">
                <a:solidFill>
                  <a:srgbClr val="BB1729"/>
                </a:solidFill>
              </a:rPr>
              <a:t>me?</a:t>
            </a:r>
            <a:endParaRPr sz="3600"/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This is often the first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question we are</a:t>
            </a:r>
            <a:r>
              <a:rPr dirty="0" sz="2000" spc="-40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asked.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1912326"/>
            <a:ext cx="5550535" cy="2814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8755" indent="-186690">
              <a:lnSpc>
                <a:spcPct val="100000"/>
              </a:lnSpc>
              <a:spcBef>
                <a:spcPts val="100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No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money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is payable by you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to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partner with</a:t>
            </a:r>
            <a:r>
              <a:rPr dirty="0" sz="1800" spc="-5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us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5080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Your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only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cost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is a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small amount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of internal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admin 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on your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part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437515" indent="-186690">
              <a:lnSpc>
                <a:spcPct val="101800"/>
              </a:lnSpc>
              <a:spcBef>
                <a:spcPts val="5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Staff pay into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their savings and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pay back loans 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through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your payroll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427990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Credit unions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are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non-profit organisations</a:t>
            </a:r>
            <a:r>
              <a:rPr dirty="0" sz="1800" spc="-95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run  to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benefit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members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1502" y="423506"/>
            <a:ext cx="3500501" cy="639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91500" y="423505"/>
            <a:ext cx="3500754" cy="6398895"/>
          </a:xfrm>
          <a:custGeom>
            <a:avLst/>
            <a:gdLst/>
            <a:ahLst/>
            <a:cxnLst/>
            <a:rect l="l" t="t" r="r" b="b"/>
            <a:pathLst>
              <a:path w="3500754" h="63988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46406"/>
                </a:lnTo>
                <a:lnTo>
                  <a:pt x="7769" y="6294574"/>
                </a:lnTo>
                <a:lnTo>
                  <a:pt x="29405" y="6336409"/>
                </a:lnTo>
                <a:lnTo>
                  <a:pt x="62396" y="6369400"/>
                </a:lnTo>
                <a:lnTo>
                  <a:pt x="104231" y="6391036"/>
                </a:lnTo>
                <a:lnTo>
                  <a:pt x="152400" y="6398806"/>
                </a:lnTo>
                <a:lnTo>
                  <a:pt x="3500502" y="6398806"/>
                </a:lnTo>
              </a:path>
            </a:pathLst>
          </a:custGeom>
          <a:ln w="127000">
            <a:solidFill>
              <a:srgbClr val="1236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43900" y="360005"/>
            <a:ext cx="3348354" cy="127000"/>
          </a:xfrm>
          <a:custGeom>
            <a:avLst/>
            <a:gdLst/>
            <a:ahLst/>
            <a:cxnLst/>
            <a:rect l="l" t="t" r="r" b="b"/>
            <a:pathLst>
              <a:path w="3348354" h="127000">
                <a:moveTo>
                  <a:pt x="0" y="127000"/>
                </a:moveTo>
                <a:lnTo>
                  <a:pt x="3348102" y="127000"/>
                </a:lnTo>
                <a:lnTo>
                  <a:pt x="3348102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1236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45068" y="7048679"/>
            <a:ext cx="3442970" cy="2908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15"/>
              </a:spcBef>
            </a:pP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presentation has been produced in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association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with the Stop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Sharks initiative, for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more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information visit</a:t>
            </a:r>
            <a:r>
              <a:rPr dirty="0" sz="800" spc="-10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800" b="1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www.stoploansharks.co.uk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pc="5"/>
              <a:t>YOUR</a:t>
            </a:r>
            <a:r>
              <a:rPr dirty="0" spc="-50"/>
              <a:t> </a:t>
            </a:r>
            <a:r>
              <a:rPr dirty="0" spc="10"/>
              <a:t>LOGO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497758"/>
            <a:ext cx="6112510" cy="1698625"/>
          </a:xfrm>
          <a:prstGeom prst="rect"/>
        </p:spPr>
        <p:txBody>
          <a:bodyPr wrap="square" lIns="0" tIns="114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3600" spc="-5">
                <a:solidFill>
                  <a:srgbClr val="BB1729"/>
                </a:solidFill>
              </a:rPr>
              <a:t>What is </a:t>
            </a:r>
            <a:r>
              <a:rPr dirty="0" sz="3600">
                <a:solidFill>
                  <a:srgbClr val="BB1729"/>
                </a:solidFill>
              </a:rPr>
              <a:t>a </a:t>
            </a:r>
            <a:r>
              <a:rPr dirty="0" sz="3600" spc="-5">
                <a:solidFill>
                  <a:srgbClr val="BB1729"/>
                </a:solidFill>
              </a:rPr>
              <a:t>payroll</a:t>
            </a:r>
            <a:r>
              <a:rPr dirty="0" sz="3600" spc="-30">
                <a:solidFill>
                  <a:srgbClr val="BB1729"/>
                </a:solidFill>
              </a:rPr>
              <a:t> </a:t>
            </a:r>
            <a:r>
              <a:rPr dirty="0" sz="3600" spc="-5">
                <a:solidFill>
                  <a:srgbClr val="BB1729"/>
                </a:solidFill>
              </a:rPr>
              <a:t>loan?</a:t>
            </a:r>
            <a:endParaRPr sz="3600"/>
          </a:p>
          <a:p>
            <a:pPr marL="12700" marR="5080">
              <a:lnSpc>
                <a:spcPct val="108300"/>
              </a:lnSpc>
              <a:spcBef>
                <a:spcPts val="245"/>
              </a:spcBef>
            </a:pP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A payroll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loan is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a method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of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borrowing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that 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allows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the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borrower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to repay </a:t>
            </a:r>
            <a:r>
              <a:rPr dirty="0" sz="2000">
                <a:solidFill>
                  <a:srgbClr val="123653"/>
                </a:solidFill>
                <a:latin typeface="Open Sans"/>
                <a:cs typeface="Open Sans"/>
              </a:rPr>
              <a:t>directly </a:t>
            </a:r>
            <a:r>
              <a:rPr dirty="0" sz="2000" spc="-5">
                <a:solidFill>
                  <a:srgbClr val="123653"/>
                </a:solidFill>
                <a:latin typeface="Open Sans"/>
                <a:cs typeface="Open Sans"/>
              </a:rPr>
              <a:t>from their  salary.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2572725"/>
            <a:ext cx="5199380" cy="30937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98755" marR="93345" indent="-186690">
              <a:lnSpc>
                <a:spcPct val="101800"/>
              </a:lnSpc>
              <a:spcBef>
                <a:spcPts val="60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Responsible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borrowing period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makes the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manageable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968375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Safer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than many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forms of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commercial  short-term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lending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410845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Repaying through salary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deductions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makes 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borrowing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 convenient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5080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A form of borrowing 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that encourages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dirty="0" sz="1800" spc="-85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healthy  financial</a:t>
            </a:r>
            <a:r>
              <a:rPr dirty="0" sz="1800" spc="-5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3C3C3B"/>
                </a:solidFill>
                <a:latin typeface="Open Sans"/>
                <a:cs typeface="Open Sans"/>
              </a:rPr>
              <a:t>life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1502" y="423506"/>
            <a:ext cx="3500501" cy="6382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91500" y="423505"/>
            <a:ext cx="3500754" cy="6398895"/>
          </a:xfrm>
          <a:custGeom>
            <a:avLst/>
            <a:gdLst/>
            <a:ahLst/>
            <a:cxnLst/>
            <a:rect l="l" t="t" r="r" b="b"/>
            <a:pathLst>
              <a:path w="3500754" h="63988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46406"/>
                </a:lnTo>
                <a:lnTo>
                  <a:pt x="7769" y="6294574"/>
                </a:lnTo>
                <a:lnTo>
                  <a:pt x="29405" y="6336409"/>
                </a:lnTo>
                <a:lnTo>
                  <a:pt x="62396" y="6369400"/>
                </a:lnTo>
                <a:lnTo>
                  <a:pt x="104231" y="6391036"/>
                </a:lnTo>
                <a:lnTo>
                  <a:pt x="152400" y="6398806"/>
                </a:lnTo>
                <a:lnTo>
                  <a:pt x="3500502" y="6398806"/>
                </a:lnTo>
              </a:path>
            </a:pathLst>
          </a:custGeom>
          <a:ln w="127000">
            <a:solidFill>
              <a:srgbClr val="1236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43900" y="360005"/>
            <a:ext cx="3348354" cy="127000"/>
          </a:xfrm>
          <a:custGeom>
            <a:avLst/>
            <a:gdLst/>
            <a:ahLst/>
            <a:cxnLst/>
            <a:rect l="l" t="t" r="r" b="b"/>
            <a:pathLst>
              <a:path w="3348354" h="127000">
                <a:moveTo>
                  <a:pt x="0" y="127000"/>
                </a:moveTo>
                <a:lnTo>
                  <a:pt x="3348102" y="127000"/>
                </a:lnTo>
                <a:lnTo>
                  <a:pt x="3348102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1236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45068" y="7048679"/>
            <a:ext cx="3442970" cy="2908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15"/>
              </a:spcBef>
            </a:pP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presentation has been produced in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association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with the Stop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Sharks initiative, for </a:t>
            </a:r>
            <a:r>
              <a:rPr dirty="0" sz="800" spc="-5">
                <a:solidFill>
                  <a:srgbClr val="3C3C3B"/>
                </a:solidFill>
                <a:latin typeface="Open Sans"/>
                <a:cs typeface="Open Sans"/>
              </a:rPr>
              <a:t>more </a:t>
            </a:r>
            <a:r>
              <a:rPr dirty="0" sz="800">
                <a:solidFill>
                  <a:srgbClr val="3C3C3B"/>
                </a:solidFill>
                <a:latin typeface="Open Sans"/>
                <a:cs typeface="Open Sans"/>
              </a:rPr>
              <a:t>information visit</a:t>
            </a:r>
            <a:r>
              <a:rPr dirty="0" sz="800" spc="-10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dirty="0" sz="800" b="1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www.stoploansharks.co.uk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pc="5"/>
              <a:t>YOUR</a:t>
            </a:r>
            <a:r>
              <a:rPr dirty="0" spc="-50"/>
              <a:t> </a:t>
            </a:r>
            <a:r>
              <a:rPr dirty="0" spc="10"/>
              <a:t>LOGO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Thanks </a:t>
            </a:r>
            <a:r>
              <a:rPr dirty="0" spc="-5"/>
              <a:t>for</a:t>
            </a:r>
            <a:r>
              <a:rPr dirty="0" spc="-95"/>
              <a:t> </a:t>
            </a:r>
            <a:r>
              <a:rPr dirty="0" spc="-5"/>
              <a:t>listening!</a:t>
            </a: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pc="-5"/>
              <a:t>Any</a:t>
            </a:r>
            <a:r>
              <a:rPr dirty="0" spc="-15"/>
              <a:t> </a:t>
            </a:r>
            <a:r>
              <a:rPr dirty="0" spc="-5"/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C3C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2020-03-09T11:10:19Z</dcterms:created>
  <dcterms:modified xsi:type="dcterms:W3CDTF">2020-03-09T11:10:19Z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2020-03-09T00:00:00Z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2020-03-09T00:00:00Z</vt:filetime>
  </property>
</Properties>
</file>